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Source Sans 3 ExtraLight"/>
      <p:regular r:id="rId201314"/>
    </p:embeddedFont>
    <p:embeddedFont>
      <p:font typeface="Source Sans 3 Light"/>
      <p:regular r:id="rId201315"/>
    </p:embeddedFont>
    <p:embeddedFont>
      <p:font typeface="Source Sans 3"/>
      <p:regular r:id="rId201316"/>
    </p:embeddedFont>
    <p:embeddedFont>
      <p:font typeface="Source Sans 3 Medium"/>
      <p:regular r:id="rId201317"/>
    </p:embeddedFont>
    <p:embeddedFont>
      <p:font typeface="Source Sans 3 SemiBold"/>
      <p:regular r:id="rId201318"/>
    </p:embeddedFont>
    <p:embeddedFont>
      <p:font typeface="Source Sans 3 Bold"/>
      <p:regular r:id="rId201319"/>
    </p:embeddedFont>
    <p:embeddedFont>
      <p:font typeface="Source Sans 3 ExtraBold"/>
      <p:regular r:id="rId201320"/>
    </p:embeddedFont>
    <p:embeddedFont>
      <p:font typeface="Source Sans 3 Black"/>
      <p:regular r:id="rId201321"/>
    </p:embeddedFont>
    <p:embeddedFont>
      <p:font typeface="Source Serif 4 ExtraLight"/>
      <p:regular r:id="rId201322"/>
    </p:embeddedFont>
    <p:embeddedFont>
      <p:font typeface="Source Serif 4 Light"/>
      <p:regular r:id="rId201323"/>
    </p:embeddedFont>
    <p:embeddedFont>
      <p:font typeface="Source Serif 4"/>
      <p:regular r:id="rId201324"/>
    </p:embeddedFont>
    <p:embeddedFont>
      <p:font typeface="Source Serif 4 Medium"/>
      <p:regular r:id="rId201325"/>
    </p:embeddedFont>
    <p:embeddedFont>
      <p:font typeface="Source Serif 4 SemiBold"/>
      <p:regular r:id="rId201326"/>
    </p:embeddedFont>
    <p:embeddedFont>
      <p:font typeface="Source Serif 4 Bold"/>
      <p:regular r:id="rId201327"/>
    </p:embeddedFont>
    <p:embeddedFont>
      <p:font typeface="Source Serif 4 ExtraBold"/>
      <p:regular r:id="rId201328"/>
    </p:embeddedFont>
    <p:embeddedFont>
      <p:font typeface="Source Serif 4 Black"/>
      <p:regular r:id="rId2013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Relationship Id="rId201318" Target="fonts/201318.fntdata" Type="http://schemas.openxmlformats.org/officeDocument/2006/relationships/font"/><Relationship Id="rId201319" Target="fonts/201319.fntdata" Type="http://schemas.openxmlformats.org/officeDocument/2006/relationships/font"/><Relationship Id="rId201320" Target="fonts/201320.fntdata" Type="http://schemas.openxmlformats.org/officeDocument/2006/relationships/font"/><Relationship Id="rId201321" Target="fonts/201321.fntdata" Type="http://schemas.openxmlformats.org/officeDocument/2006/relationships/font"/><Relationship Id="rId201322" Target="fonts/201322.fntdata" Type="http://schemas.openxmlformats.org/officeDocument/2006/relationships/font"/><Relationship Id="rId201323" Target="fonts/201323.fntdata" Type="http://schemas.openxmlformats.org/officeDocument/2006/relationships/font"/><Relationship Id="rId201324" Target="fonts/201324.fntdata" Type="http://schemas.openxmlformats.org/officeDocument/2006/relationships/font"/><Relationship Id="rId201325" Target="fonts/201325.fntdata" Type="http://schemas.openxmlformats.org/officeDocument/2006/relationships/font"/><Relationship Id="rId201326" Target="fonts/201326.fntdata" Type="http://schemas.openxmlformats.org/officeDocument/2006/relationships/font"/><Relationship Id="rId201327" Target="fonts/201327.fntdata" Type="http://schemas.openxmlformats.org/officeDocument/2006/relationships/font"/><Relationship Id="rId201328" Target="fonts/201328.fntdata" Type="http://schemas.openxmlformats.org/officeDocument/2006/relationships/font"/><Relationship Id="rId201329" Target="fonts/201329.fntdata" Type="http://schemas.openxmlformats.org/officeDocument/2006/relationships/font"/><Relationship Id="rId201330" Target="fonts/201330.fntdata" Type="http://schemas.openxmlformats.org/officeDocument/2006/relationships/font"/><Relationship Id="rId201331" Target="fonts/201331.fntdata" Type="http://schemas.openxmlformats.org/officeDocument/2006/relationships/font"/><Relationship Id="rId201332" Target="fonts/201332.fntdata" Type="http://schemas.openxmlformats.org/officeDocument/2006/relationships/font"/><Relationship Id="rId201333" Target="fonts/201333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jpe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svg"/><Relationship Id="rId4" Type="http://schemas.openxmlformats.org/officeDocument/2006/relationships/image" Target="../media/image-3-2.png"/><Relationship Id="rId5" Type="http://schemas.openxmlformats.org/officeDocument/2006/relationships/image" Target="../media/image-3-3.svg"/><Relationship Id="rId6" Type="http://schemas.openxmlformats.org/officeDocument/2006/relationships/image" Target="../media/image-3-2.png"/><Relationship Id="rId7" Type="http://schemas.openxmlformats.org/officeDocument/2006/relationships/image" Target="../media/image-3-3.sv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image" Target="../media/image-5-3.png"/><Relationship Id="rId4" Type="http://schemas.openxmlformats.org/officeDocument/2006/relationships/image" Target="../media/image-5-4.sv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1.png"/><Relationship Id="rId4" Type="http://schemas.openxmlformats.org/officeDocument/2006/relationships/image" Target="../media/image-8-2.svg"/><Relationship Id="rId5" Type="http://schemas.openxmlformats.org/officeDocument/2006/relationships/image" Target="../media/image-8-1.png"/><Relationship Id="rId6" Type="http://schemas.openxmlformats.org/officeDocument/2006/relationships/image" Target="../media/image-8-2.sv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29000" cy="5143500"/>
          </a:xfrm>
          <a:prstGeom prst="rect">
            <a:avLst/>
          </a:prstGeom>
          <a:solidFill>
            <a:srgbClr val="F0D4F7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410" y="98078"/>
            <a:ext cx="3298180" cy="494727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52577" y="1038225"/>
            <a:ext cx="4667845" cy="15397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Правописание суффиксов существительных и прилагательных: Главные секреты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3952577" y="2774305"/>
            <a:ext cx="4667845" cy="6282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Разбираем самое важное — чётко, по правилам, без лишней воды. Этот материал поможет тебе уверенно справляться с заданиями на правописание суффиксов и избегать самых распространённых ошибок.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3952577" y="3549774"/>
            <a:ext cx="1023937" cy="198834"/>
          </a:xfrm>
          <a:prstGeom prst="roundRect">
            <a:avLst>
              <a:gd name="adj" fmla="val 22122"/>
            </a:avLst>
          </a:prstGeom>
          <a:solidFill>
            <a:srgbClr val="F0D4F7"/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1084" y="3596804"/>
            <a:ext cx="104701" cy="104701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188098" y="3588990"/>
            <a:ext cx="1167110" cy="1204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8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РУССКИЙ ЯЗЫК</a:t>
            </a:r>
            <a:endParaRPr lang="en-US" sz="800" dirty="0"/>
          </a:p>
        </p:txBody>
      </p:sp>
      <p:sp>
        <p:nvSpPr>
          <p:cNvPr id="9" name="Text 5"/>
          <p:cNvSpPr/>
          <p:nvPr/>
        </p:nvSpPr>
        <p:spPr>
          <a:xfrm>
            <a:off x="3952577" y="3895874"/>
            <a:ext cx="5125045" cy="2094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Сайфудинова Динора Михайловна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23577" y="1232743"/>
            <a:ext cx="8096845" cy="384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Почему это важно?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29295" y="1813992"/>
            <a:ext cx="4077295" cy="2096765"/>
          </a:xfrm>
          <a:prstGeom prst="roundRect">
            <a:avLst>
              <a:gd name="adj" fmla="val 4495"/>
            </a:avLst>
          </a:prstGeom>
          <a:solidFill>
            <a:srgbClr val="BE49DF">
              <a:alpha val="9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60189" y="1944886"/>
            <a:ext cx="3815507" cy="192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Основа грамотного письма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60189" y="2268289"/>
            <a:ext cx="3815507" cy="8376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Суффиксы — один из самых нагруженных разделов орфографии. Правильное их написание напрямую влияет на грамотность текста, оценку на экзамене и общее впечатление от письменной речи.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4736455" y="1944886"/>
            <a:ext cx="3888730" cy="192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Типичные ошибки на ЕГЭ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736455" y="2268289"/>
            <a:ext cx="3888730" cy="6282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Задания на суффиксы регулярно встречаются в ЕГЭ и ОГЭ. Умение быстро определить часть речи, форму слова и место ударения позволяет решать такие задания точно и без сомнений.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736455" y="3043758"/>
            <a:ext cx="3888730" cy="719733"/>
          </a:xfrm>
          <a:prstGeom prst="roundRect">
            <a:avLst>
              <a:gd name="adj" fmla="val 7639"/>
            </a:avLst>
          </a:prstGeom>
          <a:solidFill>
            <a:srgbClr val="F0D4F7"/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349" y="3235598"/>
            <a:ext cx="163637" cy="130894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5161880" y="3194224"/>
            <a:ext cx="3332411" cy="4188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Знание суффиксов = меньше ошибок + больше баллов на экзамене.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29000" cy="5143500"/>
          </a:xfrm>
          <a:prstGeom prst="rect">
            <a:avLst/>
          </a:prstGeom>
          <a:solidFill>
            <a:srgbClr val="F0D4F7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401" y="95101"/>
            <a:ext cx="3302198" cy="495329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52577" y="384944"/>
            <a:ext cx="4667845" cy="11188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Существительные: Уменьшительно-ласкательные суффиксы</a:t>
            </a:r>
            <a:endParaRPr lang="en-US" sz="23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52577" y="1688083"/>
            <a:ext cx="4667845" cy="941636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150816" y="1829172"/>
            <a:ext cx="4328517" cy="1864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Суффикс </a:t>
            </a:r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BE49DF"/>
                </a:solidFill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-ИК-</a:t>
            </a:r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 сохраняется</a:t>
            </a:r>
            <a:endParaRPr lang="en-US" sz="1150" dirty="0"/>
          </a:p>
        </p:txBody>
      </p:sp>
      <p:sp>
        <p:nvSpPr>
          <p:cNvPr id="7" name="Text 3"/>
          <p:cNvSpPr/>
          <p:nvPr/>
        </p:nvSpPr>
        <p:spPr>
          <a:xfrm>
            <a:off x="4150816" y="2089324"/>
            <a:ext cx="4328517" cy="3993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1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При склонении гласная остаётся на месте: </a:t>
            </a:r>
            <a:pPr algn="l" indent="0" marL="0">
              <a:lnSpc>
                <a:spcPct val="131000"/>
              </a:lnSpc>
              <a:buNone/>
            </a:pPr>
            <a:r>
              <a:rPr lang="en-US" sz="950" b="1" dirty="0">
                <a:solidFill>
                  <a:srgbClr val="272525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ключик — ключика, столик — столика.</a:t>
            </a:r>
            <a:pPr algn="l" indent="0" marL="0">
              <a:lnSpc>
                <a:spcPct val="131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Значит, пишем </a:t>
            </a:r>
            <a:pPr algn="l" indent="0" marL="0">
              <a:lnSpc>
                <a:spcPct val="131000"/>
              </a:lnSpc>
              <a:buNone/>
            </a:pPr>
            <a:r>
              <a:rPr lang="en-US" sz="950" b="1" dirty="0">
                <a:solidFill>
                  <a:srgbClr val="272525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И</a:t>
            </a:r>
            <a:pPr algn="l" indent="0" marL="0">
              <a:lnSpc>
                <a:spcPct val="131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.</a:t>
            </a:r>
            <a:endParaRPr lang="en-US" sz="9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52577" y="2752502"/>
            <a:ext cx="4667845" cy="941636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4150816" y="2893591"/>
            <a:ext cx="4328517" cy="1864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Суффикс </a:t>
            </a:r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BE49DF"/>
                </a:solidFill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-ЕК-</a:t>
            </a:r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 выпадает</a:t>
            </a:r>
            <a:endParaRPr lang="en-US" sz="1150" dirty="0"/>
          </a:p>
        </p:txBody>
      </p:sp>
      <p:sp>
        <p:nvSpPr>
          <p:cNvPr id="10" name="Text 5"/>
          <p:cNvSpPr/>
          <p:nvPr/>
        </p:nvSpPr>
        <p:spPr>
          <a:xfrm>
            <a:off x="4150816" y="3153742"/>
            <a:ext cx="4328517" cy="3993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1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При склонении гласная исчезает: </a:t>
            </a:r>
            <a:pPr algn="l" indent="0" marL="0">
              <a:lnSpc>
                <a:spcPct val="131000"/>
              </a:lnSpc>
              <a:buNone/>
            </a:pPr>
            <a:r>
              <a:rPr lang="en-US" sz="950" b="1" dirty="0">
                <a:solidFill>
                  <a:srgbClr val="272525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замочек — замочка, дружочек — дружочка.</a:t>
            </a:r>
            <a:pPr algn="l" indent="0" marL="0">
              <a:lnSpc>
                <a:spcPct val="131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Значит, пишем </a:t>
            </a:r>
            <a:pPr algn="l" indent="0" marL="0">
              <a:lnSpc>
                <a:spcPct val="131000"/>
              </a:lnSpc>
              <a:buNone/>
            </a:pPr>
            <a:r>
              <a:rPr lang="en-US" sz="950" b="1" dirty="0">
                <a:solidFill>
                  <a:srgbClr val="272525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Е</a:t>
            </a:r>
            <a:pPr algn="l" indent="0" marL="0">
              <a:lnSpc>
                <a:spcPct val="131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.</a:t>
            </a:r>
            <a:endParaRPr lang="en-US" sz="9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952577" y="3816921"/>
            <a:ext cx="4667845" cy="941636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4150816" y="3958010"/>
            <a:ext cx="4328517" cy="1864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🔑</a:t>
            </a:r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 Лайфхак для проверки</a:t>
            </a:r>
            <a:endParaRPr lang="en-US" sz="1150" dirty="0"/>
          </a:p>
        </p:txBody>
      </p:sp>
      <p:sp>
        <p:nvSpPr>
          <p:cNvPr id="13" name="Text 7"/>
          <p:cNvSpPr/>
          <p:nvPr/>
        </p:nvSpPr>
        <p:spPr>
          <a:xfrm>
            <a:off x="4150816" y="4218161"/>
            <a:ext cx="4328517" cy="3993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1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Просклоняй слово в родительный падеж. Гласная </a:t>
            </a:r>
            <a:pPr algn="l" indent="0" marL="0">
              <a:lnSpc>
                <a:spcPct val="131000"/>
              </a:lnSpc>
              <a:buNone/>
            </a:pPr>
            <a:r>
              <a:rPr lang="en-US" sz="950" b="1" dirty="0">
                <a:solidFill>
                  <a:srgbClr val="272525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убежала</a:t>
            </a:r>
            <a:pPr algn="l" indent="0" marL="0">
              <a:lnSpc>
                <a:spcPct val="131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→ пиши </a:t>
            </a:r>
            <a:pPr algn="l" indent="0" marL="0">
              <a:lnSpc>
                <a:spcPct val="131000"/>
              </a:lnSpc>
              <a:buNone/>
            </a:pPr>
            <a:r>
              <a:rPr lang="en-US" sz="950" b="1" dirty="0">
                <a:solidFill>
                  <a:srgbClr val="272525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Е</a:t>
            </a:r>
            <a:pPr algn="l" indent="0" marL="0">
              <a:lnSpc>
                <a:spcPct val="131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. Гласная </a:t>
            </a:r>
            <a:pPr algn="l" indent="0" marL="0">
              <a:lnSpc>
                <a:spcPct val="131000"/>
              </a:lnSpc>
              <a:buNone/>
            </a:pPr>
            <a:r>
              <a:rPr lang="en-US" sz="950" b="1" dirty="0">
                <a:solidFill>
                  <a:srgbClr val="272525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осталась</a:t>
            </a:r>
            <a:pPr algn="l" indent="0" marL="0">
              <a:lnSpc>
                <a:spcPct val="131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→ пиши </a:t>
            </a:r>
            <a:pPr algn="l" indent="0" marL="0">
              <a:lnSpc>
                <a:spcPct val="131000"/>
              </a:lnSpc>
              <a:buNone/>
            </a:pPr>
            <a:r>
              <a:rPr lang="en-US" sz="950" b="1" dirty="0">
                <a:solidFill>
                  <a:srgbClr val="272525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И</a:t>
            </a:r>
            <a:pPr algn="l" indent="0" marL="0">
              <a:lnSpc>
                <a:spcPct val="131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. Всё просто!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23577" y="1231255"/>
            <a:ext cx="8096845" cy="384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Существительные: Суффиксы -ЕЦ- и -ИЦ-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23577" y="1877988"/>
            <a:ext cx="8554045" cy="2094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Выбор между </a:t>
            </a:r>
            <a:pPr algn="l" indent="0" marL="0">
              <a:lnSpc>
                <a:spcPct val="133000"/>
              </a:lnSpc>
              <a:buNone/>
            </a:pPr>
            <a:r>
              <a:rPr lang="en-US" sz="1000" b="1" dirty="0">
                <a:solidFill>
                  <a:srgbClr val="272525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-ЕЦ-</a:t>
            </a:r>
            <a:pPr algn="l" indent="0" marL="0">
              <a:lnSpc>
                <a:spcPct val="13300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и </a:t>
            </a:r>
            <a:pPr algn="l" indent="0" marL="0">
              <a:lnSpc>
                <a:spcPct val="133000"/>
              </a:lnSpc>
              <a:buNone/>
            </a:pPr>
            <a:r>
              <a:rPr lang="en-US" sz="1000" b="1" dirty="0">
                <a:solidFill>
                  <a:srgbClr val="272525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-ИЦ-</a:t>
            </a:r>
            <a:pPr algn="l" indent="0" marL="0">
              <a:lnSpc>
                <a:spcPct val="13300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зависит от </a:t>
            </a:r>
            <a:pPr algn="l" indent="0" marL="0">
              <a:lnSpc>
                <a:spcPct val="133000"/>
              </a:lnSpc>
              <a:buNone/>
            </a:pPr>
            <a:r>
              <a:rPr lang="en-US" sz="1000" dirty="0">
                <a:solidFill>
                  <a:srgbClr val="BE49DF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рода существительного</a:t>
            </a:r>
            <a:pPr algn="l" indent="0" marL="0">
              <a:lnSpc>
                <a:spcPct val="13300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и места ударения в слове среднего рода.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23577" y="2234654"/>
            <a:ext cx="3982938" cy="1006897"/>
          </a:xfrm>
          <a:prstGeom prst="roundRect">
            <a:avLst>
              <a:gd name="adj" fmla="val 5461"/>
            </a:avLst>
          </a:prstGeom>
          <a:solidFill>
            <a:srgbClr val="F0D4F7"/>
          </a:solidFill>
          <a:ln w="4763">
            <a:solidFill>
              <a:srgbClr val="D6BADD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59234" y="2370311"/>
            <a:ext cx="3711625" cy="192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-ЕЦ-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59234" y="2641327"/>
            <a:ext cx="3711625" cy="4645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03200" indent="-203200">
              <a:lnSpc>
                <a:spcPct val="133000"/>
              </a:lnSpc>
              <a:buSzPct val="100000"/>
              <a:buChar char="•"/>
            </a:pPr>
            <a:r>
              <a:rPr lang="en-US" sz="10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Мужской род: </a:t>
            </a:r>
            <a:pPr algn="l" marL="203200" indent="-203200">
              <a:lnSpc>
                <a:spcPct val="133000"/>
              </a:lnSpc>
              <a:buSzPct val="100000"/>
              <a:buChar char="•"/>
            </a:pPr>
            <a:r>
              <a:rPr lang="en-US" sz="1000" b="1" dirty="0">
                <a:solidFill>
                  <a:srgbClr val="272525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бо́ец, певе́ц, гордец</a:t>
            </a:r>
            <a:endParaRPr lang="en-US" sz="1000" dirty="0"/>
          </a:p>
          <a:p>
            <a:pPr algn="l" marL="203200" indent="-203200">
              <a:lnSpc>
                <a:spcPct val="133000"/>
              </a:lnSpc>
              <a:buSzPct val="100000"/>
              <a:buChar char="•"/>
            </a:pPr>
            <a:r>
              <a:rPr lang="en-US" sz="10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Средний род + ударение </a:t>
            </a:r>
            <a:pPr algn="l" marL="203200" indent="-203200">
              <a:lnSpc>
                <a:spcPct val="133000"/>
              </a:lnSpc>
              <a:buSzPct val="100000"/>
              <a:buChar char="•"/>
            </a:pPr>
            <a:r>
              <a:rPr lang="en-US" sz="1000" b="1" dirty="0">
                <a:solidFill>
                  <a:srgbClr val="272525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после</a:t>
            </a:r>
            <a:pPr algn="l" marL="203200" indent="-203200">
              <a:lnSpc>
                <a:spcPct val="133000"/>
              </a:lnSpc>
              <a:buSzPct val="100000"/>
              <a:buChar char="•"/>
            </a:pPr>
            <a:r>
              <a:rPr lang="en-US" sz="10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суффикса: </a:t>
            </a:r>
            <a:pPr algn="l" marL="203200" indent="-203200">
              <a:lnSpc>
                <a:spcPct val="133000"/>
              </a:lnSpc>
              <a:buSzPct val="100000"/>
              <a:buChar char="•"/>
            </a:pPr>
            <a:r>
              <a:rPr lang="en-US" sz="1000" b="1" dirty="0">
                <a:solidFill>
                  <a:srgbClr val="272525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письмецо́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4637410" y="2234654"/>
            <a:ext cx="3983013" cy="1006897"/>
          </a:xfrm>
          <a:prstGeom prst="roundRect">
            <a:avLst>
              <a:gd name="adj" fmla="val 5461"/>
            </a:avLst>
          </a:prstGeom>
          <a:solidFill>
            <a:srgbClr val="F0D4F7"/>
          </a:solidFill>
          <a:ln w="4763">
            <a:solidFill>
              <a:srgbClr val="D6BADD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773067" y="2370311"/>
            <a:ext cx="3711699" cy="192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-ИЦ-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773067" y="2641327"/>
            <a:ext cx="3711699" cy="4645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03200" indent="-203200">
              <a:lnSpc>
                <a:spcPct val="133000"/>
              </a:lnSpc>
              <a:buSzPct val="100000"/>
              <a:buChar char="•"/>
            </a:pPr>
            <a:r>
              <a:rPr lang="en-US" sz="10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Женский род: </a:t>
            </a:r>
            <a:pPr algn="l" marL="203200" indent="-203200">
              <a:lnSpc>
                <a:spcPct val="133000"/>
              </a:lnSpc>
              <a:buSzPct val="100000"/>
              <a:buChar char="•"/>
            </a:pPr>
            <a:r>
              <a:rPr lang="en-US" sz="1000" b="1" dirty="0">
                <a:solidFill>
                  <a:srgbClr val="272525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красавица, умница, птица</a:t>
            </a:r>
            <a:endParaRPr lang="en-US" sz="1000" dirty="0"/>
          </a:p>
          <a:p>
            <a:pPr algn="l" marL="203200" indent="-203200">
              <a:lnSpc>
                <a:spcPct val="133000"/>
              </a:lnSpc>
              <a:buSzPct val="100000"/>
              <a:buChar char="•"/>
            </a:pPr>
            <a:r>
              <a:rPr lang="en-US" sz="10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Средний род + ударение </a:t>
            </a:r>
            <a:pPr algn="l" marL="203200" indent="-203200">
              <a:lnSpc>
                <a:spcPct val="133000"/>
              </a:lnSpc>
              <a:buSzPct val="100000"/>
              <a:buChar char="•"/>
            </a:pPr>
            <a:r>
              <a:rPr lang="en-US" sz="1000" b="1" dirty="0">
                <a:solidFill>
                  <a:srgbClr val="272525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перед</a:t>
            </a:r>
            <a:pPr algn="l" marL="203200" indent="-203200">
              <a:lnSpc>
                <a:spcPct val="133000"/>
              </a:lnSpc>
              <a:buSzPct val="100000"/>
              <a:buChar char="•"/>
            </a:pPr>
            <a:r>
              <a:rPr lang="en-US" sz="10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суффиксом: </a:t>
            </a:r>
            <a:pPr algn="l" marL="203200" indent="-203200">
              <a:lnSpc>
                <a:spcPct val="133000"/>
              </a:lnSpc>
              <a:buSzPct val="100000"/>
              <a:buChar char="•"/>
            </a:pPr>
            <a:r>
              <a:rPr lang="en-US" sz="1000" b="1" dirty="0">
                <a:solidFill>
                  <a:srgbClr val="272525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пла́тьице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523577" y="3388816"/>
            <a:ext cx="8096845" cy="523429"/>
          </a:xfrm>
          <a:prstGeom prst="roundRect">
            <a:avLst>
              <a:gd name="adj" fmla="val 10504"/>
            </a:avLst>
          </a:prstGeom>
          <a:solidFill>
            <a:srgbClr val="F0D4F7"/>
          </a:solidFill>
          <a:ln/>
        </p:spPr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4472" y="3575893"/>
            <a:ext cx="163637" cy="130894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949003" y="3552379"/>
            <a:ext cx="7997726" cy="2094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Формула: МУЖ → -ЕЦ-, ЖЕН → -ИЦ-, СРЕД → смотри на ударение!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23577" y="531316"/>
            <a:ext cx="8096845" cy="384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Прилагательные: Суффиксы -ИВ- и -ЕВ-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23577" y="1259830"/>
            <a:ext cx="3888730" cy="1537097"/>
          </a:xfrm>
          <a:prstGeom prst="roundRect">
            <a:avLst>
              <a:gd name="adj" fmla="val 3577"/>
            </a:avLst>
          </a:prstGeom>
          <a:solidFill>
            <a:srgbClr val="F0D4F7"/>
          </a:solidFill>
          <a:ln w="4763">
            <a:solidFill>
              <a:srgbClr val="D6BADD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9234" y="1395487"/>
            <a:ext cx="392683" cy="392683"/>
          </a:xfrm>
          <a:prstGeom prst="ellipse">
            <a:avLst/>
          </a:prstGeom>
          <a:solidFill>
            <a:srgbClr val="BE49DF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7209" y="1503462"/>
            <a:ext cx="176659" cy="176659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59234" y="1919064"/>
            <a:ext cx="3617416" cy="192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-ИВ- под ударением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659234" y="2242468"/>
            <a:ext cx="3617416" cy="4188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000" b="1" dirty="0">
                <a:solidFill>
                  <a:srgbClr val="272525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краси́вый, правди́вый, лени́вый</a:t>
            </a:r>
            <a:pPr algn="l" indent="0" marL="0">
              <a:lnSpc>
                <a:spcPct val="13300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— ударение падает на суффикс, поэтому пишем </a:t>
            </a:r>
            <a:pPr algn="l" indent="0" marL="0">
              <a:lnSpc>
                <a:spcPct val="133000"/>
              </a:lnSpc>
              <a:buNone/>
            </a:pPr>
            <a:r>
              <a:rPr lang="en-US" sz="1000" b="1" dirty="0">
                <a:solidFill>
                  <a:srgbClr val="272525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И</a:t>
            </a:r>
            <a:pPr algn="l" indent="0" marL="0">
              <a:lnSpc>
                <a:spcPct val="13300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.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523577" y="2927821"/>
            <a:ext cx="3888730" cy="1537097"/>
          </a:xfrm>
          <a:prstGeom prst="roundRect">
            <a:avLst>
              <a:gd name="adj" fmla="val 3577"/>
            </a:avLst>
          </a:prstGeom>
          <a:solidFill>
            <a:srgbClr val="F0D4F7"/>
          </a:solidFill>
          <a:ln w="4763">
            <a:solidFill>
              <a:srgbClr val="D6BADD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659234" y="3063478"/>
            <a:ext cx="392683" cy="392683"/>
          </a:xfrm>
          <a:prstGeom prst="ellipse">
            <a:avLst/>
          </a:prstGeom>
          <a:solidFill>
            <a:srgbClr val="BE49DF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7209" y="3171453"/>
            <a:ext cx="176659" cy="176659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659234" y="3587055"/>
            <a:ext cx="3617416" cy="192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-ЕВ- без ударения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659234" y="3910459"/>
            <a:ext cx="3617416" cy="4188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000" b="1" dirty="0">
                <a:solidFill>
                  <a:srgbClr val="272525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боево́й, сиреневый, кра́евый</a:t>
            </a:r>
            <a:pPr algn="l" indent="0" marL="0">
              <a:lnSpc>
                <a:spcPct val="13300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— суффикс безударный, поэтому пишем </a:t>
            </a:r>
            <a:pPr algn="l" indent="0" marL="0">
              <a:lnSpc>
                <a:spcPct val="133000"/>
              </a:lnSpc>
              <a:buNone/>
            </a:pPr>
            <a:r>
              <a:rPr lang="en-US" sz="1000" b="1" dirty="0">
                <a:solidFill>
                  <a:srgbClr val="272525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Е</a:t>
            </a:r>
            <a:pPr algn="l" indent="0" marL="0">
              <a:lnSpc>
                <a:spcPct val="13300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.</a:t>
            </a:r>
            <a:endParaRPr lang="en-US" sz="1000" dirty="0"/>
          </a:p>
        </p:txBody>
      </p:sp>
      <p:sp>
        <p:nvSpPr>
          <p:cNvPr id="13" name="Text 9"/>
          <p:cNvSpPr/>
          <p:nvPr/>
        </p:nvSpPr>
        <p:spPr>
          <a:xfrm>
            <a:off x="4736455" y="1243459"/>
            <a:ext cx="3888730" cy="192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⚠️</a:t>
            </a:r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 Важные исключения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4736455" y="1566863"/>
            <a:ext cx="3888730" cy="4188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Два слова нарушают общее правило и требуют отдельного запоминания:</a:t>
            </a:r>
            <a:endParaRPr lang="en-US" sz="1000" dirty="0"/>
          </a:p>
        </p:txBody>
      </p:sp>
      <p:sp>
        <p:nvSpPr>
          <p:cNvPr id="15" name="Text 11"/>
          <p:cNvSpPr/>
          <p:nvPr/>
        </p:nvSpPr>
        <p:spPr>
          <a:xfrm>
            <a:off x="4736455" y="2103462"/>
            <a:ext cx="3888730" cy="4645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03200" indent="-203200">
              <a:lnSpc>
                <a:spcPct val="133000"/>
              </a:lnSpc>
              <a:buSzPct val="100000"/>
              <a:buChar char="•"/>
            </a:pPr>
            <a:r>
              <a:rPr lang="en-US" sz="1000" b="1" dirty="0">
                <a:solidFill>
                  <a:srgbClr val="272525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милостивый</a:t>
            </a:r>
            <a:pPr algn="l" marL="203200" indent="-203200">
              <a:lnSpc>
                <a:spcPct val="133000"/>
              </a:lnSpc>
              <a:buSzPct val="100000"/>
              <a:buChar char="•"/>
            </a:pPr>
            <a:r>
              <a:rPr lang="en-US" sz="10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— суффикс безударный, но пишем </a:t>
            </a:r>
            <a:pPr algn="l" marL="203200" indent="-203200">
              <a:lnSpc>
                <a:spcPct val="133000"/>
              </a:lnSpc>
              <a:buSzPct val="100000"/>
              <a:buChar char="•"/>
            </a:pPr>
            <a:r>
              <a:rPr lang="en-US" sz="1000" b="1" dirty="0">
                <a:solidFill>
                  <a:srgbClr val="272525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И</a:t>
            </a:r>
            <a:endParaRPr lang="en-US" sz="1000" dirty="0"/>
          </a:p>
          <a:p>
            <a:pPr algn="l" marL="203200" indent="-203200">
              <a:lnSpc>
                <a:spcPct val="133000"/>
              </a:lnSpc>
              <a:buSzPct val="100000"/>
              <a:buChar char="•"/>
            </a:pPr>
            <a:r>
              <a:rPr lang="en-US" sz="1000" b="1" dirty="0">
                <a:solidFill>
                  <a:srgbClr val="272525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юродивый</a:t>
            </a:r>
            <a:pPr algn="l" marL="203200" indent="-203200">
              <a:lnSpc>
                <a:spcPct val="133000"/>
              </a:lnSpc>
              <a:buSzPct val="100000"/>
              <a:buChar char="•"/>
            </a:pPr>
            <a:r>
              <a:rPr lang="en-US" sz="10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— суффикс безударный, но пишем </a:t>
            </a:r>
            <a:pPr algn="l" marL="203200" indent="-203200">
              <a:lnSpc>
                <a:spcPct val="133000"/>
              </a:lnSpc>
              <a:buSzPct val="100000"/>
              <a:buChar char="•"/>
            </a:pPr>
            <a:r>
              <a:rPr lang="en-US" sz="1000" b="1" dirty="0">
                <a:solidFill>
                  <a:srgbClr val="272525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И</a:t>
            </a:r>
            <a:endParaRPr lang="en-US" sz="1000" dirty="0"/>
          </a:p>
        </p:txBody>
      </p:sp>
      <p:sp>
        <p:nvSpPr>
          <p:cNvPr id="16" name="Text 12"/>
          <p:cNvSpPr/>
          <p:nvPr/>
        </p:nvSpPr>
        <p:spPr>
          <a:xfrm>
            <a:off x="4736455" y="2685827"/>
            <a:ext cx="3888730" cy="4188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Эти слова — классические ловушки на экзаменах. Просто выучи их как исключения.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29000" cy="5143500"/>
          </a:xfrm>
          <a:prstGeom prst="rect">
            <a:avLst/>
          </a:prstGeom>
          <a:solidFill>
            <a:srgbClr val="F0D4F7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410" y="98078"/>
            <a:ext cx="3298180" cy="494727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52577" y="482873"/>
            <a:ext cx="4667845" cy="769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Прилагательные: Суффиксы -ЛИВ- и -ЧИВ-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3952577" y="1449065"/>
            <a:ext cx="5125045" cy="2094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Это одно из самых надёжных правил русского языка — никаких исключений!</a:t>
            </a:r>
            <a:endParaRPr lang="en-US" sz="10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2577" y="1805732"/>
            <a:ext cx="654546" cy="95160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738018" y="1936626"/>
            <a:ext cx="3882405" cy="192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Всегда пишем </a:t>
            </a:r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BE49DF"/>
                </a:solidFill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И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4738018" y="2207642"/>
            <a:ext cx="3882405" cy="4188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В суффиксах </a:t>
            </a:r>
            <a:pPr algn="l" indent="0" marL="0">
              <a:lnSpc>
                <a:spcPct val="133000"/>
              </a:lnSpc>
              <a:buNone/>
            </a:pPr>
            <a:r>
              <a:rPr lang="en-US" sz="1000" b="1" dirty="0">
                <a:solidFill>
                  <a:srgbClr val="272525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-ЛИВ-</a:t>
            </a:r>
            <a:pPr algn="l" indent="0" marL="0">
              <a:lnSpc>
                <a:spcPct val="13300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и </a:t>
            </a:r>
            <a:pPr algn="l" indent="0" marL="0">
              <a:lnSpc>
                <a:spcPct val="133000"/>
              </a:lnSpc>
              <a:buNone/>
            </a:pPr>
            <a:r>
              <a:rPr lang="en-US" sz="1000" b="1" dirty="0">
                <a:solidFill>
                  <a:srgbClr val="272525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-ЧИВ-</a:t>
            </a:r>
            <a:pPr algn="l" indent="0" marL="0">
              <a:lnSpc>
                <a:spcPct val="13300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гласная </a:t>
            </a:r>
            <a:pPr algn="l" indent="0" marL="0">
              <a:lnSpc>
                <a:spcPct val="133000"/>
              </a:lnSpc>
              <a:buNone/>
            </a:pPr>
            <a:r>
              <a:rPr lang="en-US" sz="1000" b="1" dirty="0">
                <a:solidFill>
                  <a:srgbClr val="272525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И</a:t>
            </a:r>
            <a:pPr algn="l" indent="0" marL="0">
              <a:lnSpc>
                <a:spcPct val="13300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пишется всегда, независимо от ударения.</a:t>
            </a:r>
            <a:endParaRPr lang="en-US" sz="10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2577" y="2757339"/>
            <a:ext cx="654546" cy="95160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4738018" y="2888233"/>
            <a:ext cx="3882405" cy="192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Примеры с -ЛИВ-</a:t>
            </a:r>
            <a:endParaRPr lang="en-US" sz="1200" dirty="0"/>
          </a:p>
        </p:txBody>
      </p:sp>
      <p:sp>
        <p:nvSpPr>
          <p:cNvPr id="11" name="Text 6"/>
          <p:cNvSpPr/>
          <p:nvPr/>
        </p:nvSpPr>
        <p:spPr>
          <a:xfrm>
            <a:off x="4738018" y="3159249"/>
            <a:ext cx="3882405" cy="4188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000" b="1" dirty="0">
                <a:solidFill>
                  <a:srgbClr val="272525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забо́тливый, задумчивый, вспыльчивый, терпеливый, счастливый</a:t>
            </a:r>
            <a:endParaRPr lang="en-US" sz="100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2577" y="3708946"/>
            <a:ext cx="654546" cy="951607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4738018" y="3839840"/>
            <a:ext cx="3882405" cy="192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Суффиксов -ЛЕВ- и -ЧЕВ- не существует!</a:t>
            </a:r>
            <a:endParaRPr lang="en-US" sz="1200" dirty="0"/>
          </a:p>
        </p:txBody>
      </p:sp>
      <p:sp>
        <p:nvSpPr>
          <p:cNvPr id="14" name="Text 8"/>
          <p:cNvSpPr/>
          <p:nvPr/>
        </p:nvSpPr>
        <p:spPr>
          <a:xfrm>
            <a:off x="4738018" y="4110856"/>
            <a:ext cx="3882405" cy="4188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Запомни раз и навсегда: </a:t>
            </a:r>
            <a:pPr algn="l" indent="0" marL="0">
              <a:lnSpc>
                <a:spcPct val="133000"/>
              </a:lnSpc>
              <a:buNone/>
            </a:pPr>
            <a:r>
              <a:rPr lang="en-US" sz="1000" b="1" dirty="0">
                <a:solidFill>
                  <a:srgbClr val="272525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-ЛЕВ-</a:t>
            </a:r>
            <a:pPr algn="l" indent="0" marL="0">
              <a:lnSpc>
                <a:spcPct val="13300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и </a:t>
            </a:r>
            <a:pPr algn="l" indent="0" marL="0">
              <a:lnSpc>
                <a:spcPct val="133000"/>
              </a:lnSpc>
              <a:buNone/>
            </a:pPr>
            <a:r>
              <a:rPr lang="en-US" sz="1000" b="1" dirty="0">
                <a:solidFill>
                  <a:srgbClr val="272525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-ЧЕВ-</a:t>
            </a:r>
            <a:pPr algn="l" indent="0" marL="0">
              <a:lnSpc>
                <a:spcPct val="13300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в прилагательных не бывает. Если сомневаешься — пиши </a:t>
            </a:r>
            <a:pPr algn="l" indent="0" marL="0">
              <a:lnSpc>
                <a:spcPct val="133000"/>
              </a:lnSpc>
              <a:buNone/>
            </a:pPr>
            <a:r>
              <a:rPr lang="en-US" sz="1000" b="1" dirty="0">
                <a:solidFill>
                  <a:srgbClr val="272525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И</a:t>
            </a:r>
            <a:pPr algn="l" indent="0" marL="0">
              <a:lnSpc>
                <a:spcPct val="13300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.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23577" y="972666"/>
            <a:ext cx="8096845" cy="384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Прилагательные: Суффиксы -К- и -СК-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29295" y="1553914"/>
            <a:ext cx="4077295" cy="1946225"/>
          </a:xfrm>
          <a:prstGeom prst="roundRect">
            <a:avLst>
              <a:gd name="adj" fmla="val 4843"/>
            </a:avLst>
          </a:prstGeom>
          <a:solidFill>
            <a:srgbClr val="BE49DF">
              <a:alpha val="9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60189" y="1684809"/>
            <a:ext cx="3815507" cy="192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Суффикс -К-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60189" y="2008212"/>
            <a:ext cx="4272707" cy="2094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Пишется, если у прилагательного есть </a:t>
            </a:r>
            <a:pPr algn="l" indent="0" marL="0">
              <a:lnSpc>
                <a:spcPct val="133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краткая форма</a:t>
            </a:r>
            <a:pPr algn="l" indent="0" marL="0">
              <a:lnSpc>
                <a:spcPct val="133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: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60189" y="2335411"/>
            <a:ext cx="3815507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03200" indent="-203200">
              <a:lnSpc>
                <a:spcPct val="133000"/>
              </a:lnSpc>
              <a:buSzPct val="100000"/>
              <a:buChar char="•"/>
            </a:pPr>
            <a:r>
              <a:rPr lang="en-US" sz="1000" b="1" dirty="0">
                <a:solidFill>
                  <a:srgbClr val="00000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дерзкий</a:t>
            </a:r>
            <a:pPr algn="l" marL="203200" indent="-203200">
              <a:lnSpc>
                <a:spcPct val="133000"/>
              </a:lnSpc>
              <a:buSzPct val="100000"/>
              <a:buChar char="•"/>
            </a:pPr>
            <a:r>
              <a:rPr lang="en-US" sz="100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→ дёрзок </a:t>
            </a:r>
            <a:pPr algn="l" marL="203200" indent="-203200">
              <a:lnSpc>
                <a:spcPct val="133000"/>
              </a:lnSpc>
              <a:buSzPct val="100000"/>
              <a:buChar char="•"/>
            </a:pPr>
            <a:r>
              <a:rPr lang="en-US" sz="100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✔</a:t>
            </a:r>
            <a:endParaRPr lang="en-US" sz="1000" dirty="0"/>
          </a:p>
          <a:p>
            <a:pPr algn="l" marL="203200" indent="-203200">
              <a:lnSpc>
                <a:spcPct val="133000"/>
              </a:lnSpc>
              <a:buSzPct val="100000"/>
              <a:buChar char="•"/>
            </a:pPr>
            <a:r>
              <a:rPr lang="en-US" sz="1000" b="1" dirty="0">
                <a:solidFill>
                  <a:srgbClr val="00000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резкий</a:t>
            </a:r>
            <a:pPr algn="l" marL="203200" indent="-203200">
              <a:lnSpc>
                <a:spcPct val="133000"/>
              </a:lnSpc>
              <a:buSzPct val="100000"/>
              <a:buChar char="•"/>
            </a:pPr>
            <a:r>
              <a:rPr lang="en-US" sz="100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→ резок </a:t>
            </a:r>
            <a:pPr algn="l" marL="203200" indent="-203200">
              <a:lnSpc>
                <a:spcPct val="133000"/>
              </a:lnSpc>
              <a:buSzPct val="100000"/>
              <a:buChar char="•"/>
            </a:pPr>
            <a:r>
              <a:rPr lang="en-US" sz="100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✔</a:t>
            </a:r>
            <a:endParaRPr lang="en-US" sz="1000" dirty="0"/>
          </a:p>
          <a:p>
            <a:pPr algn="l" marL="203200" indent="-203200">
              <a:lnSpc>
                <a:spcPct val="133000"/>
              </a:lnSpc>
              <a:buSzPct val="100000"/>
              <a:buChar char="•"/>
            </a:pPr>
            <a:r>
              <a:rPr lang="en-US" sz="1000" b="1" dirty="0">
                <a:solidFill>
                  <a:srgbClr val="00000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низкий</a:t>
            </a:r>
            <a:pPr algn="l" marL="203200" indent="-203200">
              <a:lnSpc>
                <a:spcPct val="133000"/>
              </a:lnSpc>
              <a:buSzPct val="100000"/>
              <a:buChar char="•"/>
            </a:pPr>
            <a:r>
              <a:rPr lang="en-US" sz="100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→ низок </a:t>
            </a:r>
            <a:pPr algn="l" marL="203200" indent="-203200">
              <a:lnSpc>
                <a:spcPct val="133000"/>
              </a:lnSpc>
              <a:buSzPct val="100000"/>
              <a:buChar char="•"/>
            </a:pPr>
            <a:r>
              <a:rPr lang="en-US" sz="100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✔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560189" y="3172941"/>
            <a:ext cx="4272707" cy="2094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Если краткая форма образуется — ставь </a:t>
            </a:r>
            <a:pPr algn="l" indent="0" marL="0">
              <a:lnSpc>
                <a:spcPct val="133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-К-</a:t>
            </a:r>
            <a:pPr algn="l" indent="0" marL="0">
              <a:lnSpc>
                <a:spcPct val="133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.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736455" y="1684809"/>
            <a:ext cx="3888730" cy="192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Суффикс -СК-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736455" y="2008212"/>
            <a:ext cx="3888730" cy="4188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Пишется во всех остальных случаях, особенно в прилагательных, образованных от географических названий и профессий: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736455" y="2544812"/>
            <a:ext cx="3888730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03200" indent="-203200">
              <a:lnSpc>
                <a:spcPct val="133000"/>
              </a:lnSpc>
              <a:buSzPct val="100000"/>
              <a:buChar char="•"/>
            </a:pPr>
            <a:r>
              <a:rPr lang="en-US" sz="1000" b="1" dirty="0">
                <a:solidFill>
                  <a:srgbClr val="272525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немецкий, матросский</a:t>
            </a:r>
            <a:endParaRPr lang="en-US" sz="1000" dirty="0"/>
          </a:p>
          <a:p>
            <a:pPr algn="l" marL="203200" indent="-203200">
              <a:lnSpc>
                <a:spcPct val="133000"/>
              </a:lnSpc>
              <a:buSzPct val="100000"/>
              <a:buChar char="•"/>
            </a:pPr>
            <a:r>
              <a:rPr lang="en-US" sz="1000" b="1" dirty="0">
                <a:solidFill>
                  <a:srgbClr val="272525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городской, морской</a:t>
            </a:r>
            <a:endParaRPr lang="en-US" sz="1000" dirty="0"/>
          </a:p>
          <a:p>
            <a:pPr algn="l" marL="203200" indent="-203200">
              <a:lnSpc>
                <a:spcPct val="133000"/>
              </a:lnSpc>
              <a:buSzPct val="100000"/>
              <a:buChar char="•"/>
            </a:pPr>
            <a:r>
              <a:rPr lang="en-US" sz="1000" b="1" dirty="0">
                <a:solidFill>
                  <a:srgbClr val="272525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французский, сибирский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523577" y="3647405"/>
            <a:ext cx="8096845" cy="523429"/>
          </a:xfrm>
          <a:prstGeom prst="roundRect">
            <a:avLst>
              <a:gd name="adj" fmla="val 10504"/>
            </a:avLst>
          </a:prstGeom>
          <a:solidFill>
            <a:srgbClr val="F0D4F7"/>
          </a:solidFill>
          <a:ln/>
        </p:spPr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4472" y="3834482"/>
            <a:ext cx="163637" cy="130894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949003" y="3810967"/>
            <a:ext cx="7997726" cy="2094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Проверка: образуй краткую форму. Если получается — пиши -К-, если нет — пиши -СК-.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23577" y="1181323"/>
            <a:ext cx="8096845" cy="384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Магия Н и НН в прилагательных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23577" y="1828056"/>
            <a:ext cx="8554045" cy="2094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Одно из самых объёмных и часто проверяемых правил. Чёткое понимание принципа избавит от большинства ошибок.</a:t>
            </a:r>
            <a:endParaRPr lang="en-US" sz="10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23577" y="2184722"/>
            <a:ext cx="2611636" cy="17773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750851" y="2282875"/>
            <a:ext cx="157088" cy="1963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1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68759" y="2708300"/>
            <a:ext cx="2321272" cy="192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Одна -Н-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668759" y="2979316"/>
            <a:ext cx="2321272" cy="6282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В суффиксах </a:t>
            </a:r>
            <a:pPr algn="l" indent="0" marL="0">
              <a:lnSpc>
                <a:spcPct val="133000"/>
              </a:lnSpc>
              <a:buNone/>
            </a:pPr>
            <a:r>
              <a:rPr lang="en-US" sz="1000" b="1" dirty="0">
                <a:solidFill>
                  <a:srgbClr val="272525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-АН-, -ЯН-, -ИН-</a:t>
            </a:r>
            <a:pPr algn="l" indent="0" marL="0">
              <a:lnSpc>
                <a:spcPct val="13300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: </a:t>
            </a:r>
            <a:pPr algn="l" indent="0" marL="0">
              <a:lnSpc>
                <a:spcPct val="133000"/>
              </a:lnSpc>
              <a:buNone/>
            </a:pPr>
            <a:r>
              <a:rPr lang="en-US" sz="1000" b="1" dirty="0">
                <a:solidFill>
                  <a:srgbClr val="272525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кожаный, серебряный, гусиный, орлиный, льняной.</a:t>
            </a:r>
            <a:endParaRPr lang="en-US" sz="100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66108" y="2184722"/>
            <a:ext cx="2611710" cy="177738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493382" y="2282875"/>
            <a:ext cx="157088" cy="1963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6"/>
          <p:cNvSpPr/>
          <p:nvPr/>
        </p:nvSpPr>
        <p:spPr>
          <a:xfrm>
            <a:off x="3411289" y="2708300"/>
            <a:ext cx="2321347" cy="192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Две -НН-</a:t>
            </a:r>
            <a:endParaRPr lang="en-US" sz="1200" dirty="0"/>
          </a:p>
        </p:txBody>
      </p:sp>
      <p:sp>
        <p:nvSpPr>
          <p:cNvPr id="11" name="Text 7"/>
          <p:cNvSpPr/>
          <p:nvPr/>
        </p:nvSpPr>
        <p:spPr>
          <a:xfrm>
            <a:off x="3411289" y="2979316"/>
            <a:ext cx="2321347" cy="8376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В суффиксах </a:t>
            </a:r>
            <a:pPr algn="l" indent="0" marL="0">
              <a:lnSpc>
                <a:spcPct val="133000"/>
              </a:lnSpc>
              <a:buNone/>
            </a:pPr>
            <a:r>
              <a:rPr lang="en-US" sz="1000" b="1" dirty="0">
                <a:solidFill>
                  <a:srgbClr val="272525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-ОНН-, -ЕНН-</a:t>
            </a:r>
            <a:pPr algn="l" indent="0" marL="0">
              <a:lnSpc>
                <a:spcPct val="13300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и на стыке корня и суффикса: </a:t>
            </a:r>
            <a:pPr algn="l" indent="0" marL="0">
              <a:lnSpc>
                <a:spcPct val="133000"/>
              </a:lnSpc>
              <a:buNone/>
            </a:pPr>
            <a:r>
              <a:rPr lang="en-US" sz="1000" b="1" dirty="0">
                <a:solidFill>
                  <a:srgbClr val="272525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революционный, торжественный, туманный (туман + н).</a:t>
            </a:r>
            <a:endParaRPr lang="en-US" sz="1000" dirty="0"/>
          </a:p>
        </p:txBody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08712" y="2184722"/>
            <a:ext cx="2611710" cy="177738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7235986" y="2282875"/>
            <a:ext cx="157088" cy="1963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9"/>
          <p:cNvSpPr/>
          <p:nvPr/>
        </p:nvSpPr>
        <p:spPr>
          <a:xfrm>
            <a:off x="6153894" y="2708300"/>
            <a:ext cx="2321347" cy="192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Три исключения</a:t>
            </a:r>
            <a:endParaRPr lang="en-US" sz="1200" dirty="0"/>
          </a:p>
        </p:txBody>
      </p:sp>
      <p:sp>
        <p:nvSpPr>
          <p:cNvPr id="15" name="Text 10"/>
          <p:cNvSpPr/>
          <p:nvPr/>
        </p:nvSpPr>
        <p:spPr>
          <a:xfrm>
            <a:off x="6153894" y="2979316"/>
            <a:ext cx="2321347" cy="6282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Нарушают правило -АН- / -ЯН-: </a:t>
            </a:r>
            <a:pPr algn="l" indent="0" marL="0">
              <a:lnSpc>
                <a:spcPct val="133000"/>
              </a:lnSpc>
              <a:buNone/>
            </a:pPr>
            <a:r>
              <a:rPr lang="en-US" sz="1000" b="1" dirty="0">
                <a:solidFill>
                  <a:srgbClr val="272525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оловянный, деревянный, стеклянный</a:t>
            </a:r>
            <a:pPr algn="l" indent="0" marL="0">
              <a:lnSpc>
                <a:spcPct val="13300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— всегда с двумя </a:t>
            </a:r>
            <a:pPr algn="l" indent="0" marL="0">
              <a:lnSpc>
                <a:spcPct val="133000"/>
              </a:lnSpc>
              <a:buNone/>
            </a:pPr>
            <a:r>
              <a:rPr lang="en-US" sz="1000" b="1" dirty="0">
                <a:solidFill>
                  <a:srgbClr val="272525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НН</a:t>
            </a:r>
            <a:pPr algn="l" indent="0" marL="0">
              <a:lnSpc>
                <a:spcPct val="13300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. Учи их наизусть!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23577" y="363364"/>
            <a:ext cx="8096845" cy="258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Практический разбор: «Золотая формула»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23577" y="740197"/>
            <a:ext cx="8554045" cy="1175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1000"/>
              </a:lnSpc>
              <a:buNone/>
            </a:pPr>
            <a:r>
              <a:rPr lang="en-US" sz="6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Применяй этот универсальный алгоритм к любому слову с сомнительным суффиксом — он работает в 95% случаев.</a:t>
            </a:r>
            <a:endParaRPr lang="en-US" sz="6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577" y="924223"/>
            <a:ext cx="8096845" cy="355431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897097" y="3320629"/>
            <a:ext cx="1419308" cy="4125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Определить часть речи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1897097" y="3795601"/>
            <a:ext cx="1419308" cy="2931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8700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Имя сущ. или прил., род, падеж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5882078" y="3266041"/>
            <a:ext cx="1419308" cy="4125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Проверить ударение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5882078" y="3741012"/>
            <a:ext cx="1419308" cy="2931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8700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Как слово меняется при склонении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3901285" y="1296946"/>
            <a:ext cx="1419308" cy="4125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Найти корень и суффикс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3901285" y="1771917"/>
            <a:ext cx="1419308" cy="2931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8700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Выделить основу и окончание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523577" y="4544988"/>
            <a:ext cx="8096845" cy="2351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1000"/>
              </a:lnSpc>
              <a:buNone/>
            </a:pPr>
            <a:r>
              <a:rPr lang="en-US" sz="6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Этот трёхшаговый алгоритм — твой универсальный инструмент на экзамене. Не пытайся угадать написание — </a:t>
            </a:r>
            <a:pPr algn="l" indent="0" marL="0">
              <a:lnSpc>
                <a:spcPct val="111000"/>
              </a:lnSpc>
              <a:buNone/>
            </a:pPr>
            <a:r>
              <a:rPr lang="en-US" sz="650" b="1" dirty="0">
                <a:solidFill>
                  <a:srgbClr val="272525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всегда проходи все три шага</a:t>
            </a:r>
            <a:pPr algn="l" indent="0" marL="0">
              <a:lnSpc>
                <a:spcPct val="111000"/>
              </a:lnSpc>
              <a:buNone/>
            </a:pPr>
            <a:r>
              <a:rPr lang="en-US" sz="6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. Большинство ошибок возникают именно из-за пропуска одного из них.</a:t>
            </a:r>
            <a:endParaRPr lang="en-US" sz="6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29000" cy="5143500"/>
          </a:xfrm>
          <a:prstGeom prst="rect">
            <a:avLst/>
          </a:prstGeom>
          <a:solidFill>
            <a:srgbClr val="F0D4F7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359" y="93538"/>
            <a:ext cx="3304282" cy="495642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52577" y="449312"/>
            <a:ext cx="4667845" cy="7338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Заключение: Твой ключ к успеху</a:t>
            </a:r>
            <a:endParaRPr lang="en-US" sz="2300" dirty="0"/>
          </a:p>
        </p:txBody>
      </p:sp>
      <p:sp>
        <p:nvSpPr>
          <p:cNvPr id="5" name="Shape 2"/>
          <p:cNvSpPr/>
          <p:nvPr/>
        </p:nvSpPr>
        <p:spPr>
          <a:xfrm>
            <a:off x="3952577" y="1361554"/>
            <a:ext cx="2274466" cy="1493341"/>
          </a:xfrm>
          <a:prstGeom prst="roundRect">
            <a:avLst>
              <a:gd name="adj" fmla="val 3509"/>
            </a:avLst>
          </a:prstGeom>
          <a:solidFill>
            <a:srgbClr val="F0D4F7"/>
          </a:solidFill>
          <a:ln w="4763">
            <a:solidFill>
              <a:srgbClr val="D6BADD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4082058" y="1491035"/>
            <a:ext cx="2015505" cy="1882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🎯</a:t>
            </a:r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 Главный принцип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4082058" y="1750591"/>
            <a:ext cx="2015505" cy="9748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Большинство суффиксов проверяются </a:t>
            </a:r>
            <a:pPr algn="l" indent="0" marL="0">
              <a:lnSpc>
                <a:spcPct val="130000"/>
              </a:lnSpc>
              <a:buNone/>
            </a:pPr>
            <a:r>
              <a:rPr lang="en-US" sz="950" b="1" dirty="0">
                <a:solidFill>
                  <a:srgbClr val="272525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ударением</a:t>
            </a:r>
            <a:pPr algn="l" indent="0" marL="0">
              <a:lnSpc>
                <a:spcPct val="130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или </a:t>
            </a:r>
            <a:pPr algn="l" indent="0" marL="0">
              <a:lnSpc>
                <a:spcPct val="130000"/>
              </a:lnSpc>
              <a:buNone/>
            </a:pPr>
            <a:r>
              <a:rPr lang="en-US" sz="950" b="1" dirty="0">
                <a:solidFill>
                  <a:srgbClr val="272525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изменением формы слова</a:t>
            </a:r>
            <a:pPr algn="l" indent="0" marL="0">
              <a:lnSpc>
                <a:spcPct val="130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. Освой эти два инструмента — и большинство случаев решатся сами.</a:t>
            </a:r>
            <a:endParaRPr lang="en-US" sz="950" dirty="0"/>
          </a:p>
        </p:txBody>
      </p:sp>
      <p:sp>
        <p:nvSpPr>
          <p:cNvPr id="8" name="Shape 5"/>
          <p:cNvSpPr/>
          <p:nvPr/>
        </p:nvSpPr>
        <p:spPr>
          <a:xfrm>
            <a:off x="6345957" y="1361554"/>
            <a:ext cx="2274466" cy="1493341"/>
          </a:xfrm>
          <a:prstGeom prst="roundRect">
            <a:avLst>
              <a:gd name="adj" fmla="val 3509"/>
            </a:avLst>
          </a:prstGeom>
          <a:solidFill>
            <a:srgbClr val="F0D4F7"/>
          </a:solidFill>
          <a:ln w="4763">
            <a:solidFill>
              <a:srgbClr val="D6BADD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475437" y="1491035"/>
            <a:ext cx="2015505" cy="1882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📚</a:t>
            </a:r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 Выучи исключения</a:t>
            </a:r>
            <a:endParaRPr lang="en-US" sz="1150" dirty="0"/>
          </a:p>
        </p:txBody>
      </p:sp>
      <p:sp>
        <p:nvSpPr>
          <p:cNvPr id="10" name="Text 7"/>
          <p:cNvSpPr/>
          <p:nvPr/>
        </p:nvSpPr>
        <p:spPr>
          <a:xfrm>
            <a:off x="6475437" y="1750591"/>
            <a:ext cx="2015505" cy="7798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950" b="1" dirty="0">
                <a:solidFill>
                  <a:srgbClr val="272525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Оловянный, деревянный, стеклянный, милостивый, юродивый</a:t>
            </a:r>
            <a:pPr algn="l" indent="0" marL="0">
              <a:lnSpc>
                <a:spcPct val="130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— небольшой список, который нужно просто запомнить.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3952577" y="2973809"/>
            <a:ext cx="4667845" cy="908447"/>
          </a:xfrm>
          <a:prstGeom prst="roundRect">
            <a:avLst>
              <a:gd name="adj" fmla="val 5769"/>
            </a:avLst>
          </a:prstGeom>
          <a:solidFill>
            <a:srgbClr val="F0D4F7"/>
          </a:solidFill>
          <a:ln w="4763">
            <a:solidFill>
              <a:srgbClr val="D6BADD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082058" y="3103290"/>
            <a:ext cx="4408884" cy="1882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✍️</a:t>
            </a:r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Source Serif 4 SemiBold" pitchFamily="34" charset="0"/>
                <a:ea typeface="Source Serif 4 SemiBold" pitchFamily="34" charset="-122"/>
                <a:cs typeface="Source Serif 4 SemiBold" pitchFamily="34" charset="-120"/>
              </a:rPr>
              <a:t> Практикуйся регулярно</a:t>
            </a:r>
            <a:endParaRPr lang="en-US" sz="1150" dirty="0"/>
          </a:p>
        </p:txBody>
      </p:sp>
      <p:sp>
        <p:nvSpPr>
          <p:cNvPr id="13" name="Text 10"/>
          <p:cNvSpPr/>
          <p:nvPr/>
        </p:nvSpPr>
        <p:spPr>
          <a:xfrm>
            <a:off x="4082058" y="3362846"/>
            <a:ext cx="4408884" cy="389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Решай тесты и диктанты каждый день. Через несколько недель написание суффиксов станет </a:t>
            </a:r>
            <a:pPr algn="l" indent="0" marL="0">
              <a:lnSpc>
                <a:spcPct val="130000"/>
              </a:lnSpc>
              <a:buNone/>
            </a:pPr>
            <a:r>
              <a:rPr lang="en-US" sz="950" b="1" dirty="0">
                <a:solidFill>
                  <a:srgbClr val="272525"/>
                </a:solidFill>
                <a:latin typeface="Source Sans 3 Bold" pitchFamily="34" charset="0"/>
                <a:ea typeface="Source Sans 3 Bold" pitchFamily="34" charset="-122"/>
                <a:cs typeface="Source Sans 3 Bold" pitchFamily="34" charset="-120"/>
              </a:rPr>
              <a:t>автоматическим навыком</a:t>
            </a:r>
            <a:pPr algn="l" indent="0" marL="0">
              <a:lnSpc>
                <a:spcPct val="130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 — без раздумий и ошибок.</a:t>
            </a:r>
            <a:endParaRPr lang="en-US" sz="950" dirty="0"/>
          </a:p>
        </p:txBody>
      </p:sp>
      <p:sp>
        <p:nvSpPr>
          <p:cNvPr id="14" name="Shape 11"/>
          <p:cNvSpPr/>
          <p:nvPr/>
        </p:nvSpPr>
        <p:spPr>
          <a:xfrm>
            <a:off x="3952577" y="4015978"/>
            <a:ext cx="4667845" cy="678210"/>
          </a:xfrm>
          <a:prstGeom prst="roundRect">
            <a:avLst>
              <a:gd name="adj" fmla="val 7727"/>
            </a:avLst>
          </a:prstGeom>
          <a:solidFill>
            <a:srgbClr val="F0D4F7"/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7295" y="4191298"/>
            <a:ext cx="155897" cy="124718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4357911" y="4166071"/>
            <a:ext cx="4137794" cy="389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Source Sans 3" pitchFamily="34" charset="0"/>
                <a:ea typeface="Source Sans 3" pitchFamily="34" charset="-122"/>
                <a:cs typeface="Source Sans 3" pitchFamily="34" charset="-120"/>
              </a:rPr>
              <a:t>Помни: грамотность — это не талант, а навык. Навык формируется только практикой.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2026-07-26T19:40:50Z</dcterms:created>
  <dcterms:modified xsi:type="dcterms:W3CDTF">2026-07-26T19:40:50Z</dcterms:modified>
</cp:coreProperties>
</file>