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Noto Serif"/>
      <p:regular r:id="rId201314"/>
    </p:embeddedFont>
    <p:embeddedFont>
      <p:font typeface="Noto Serif Medium"/>
      <p:regular r:id="rId201315"/>
    </p:embeddedFont>
    <p:embeddedFont>
      <p:font typeface="Noto Serif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FBF7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1.png"/><Relationship Id="rId4" Type="http://schemas.openxmlformats.org/officeDocument/2006/relationships/image" Target="../media/image-8-2.svg"/><Relationship Id="rId5" Type="http://schemas.openxmlformats.org/officeDocument/2006/relationships/image" Target="../media/image-8-1.png"/><Relationship Id="rId6" Type="http://schemas.openxmlformats.org/officeDocument/2006/relationships/image" Target="../media/image-8-2.svg"/><Relationship Id="rId7" Type="http://schemas.openxmlformats.org/officeDocument/2006/relationships/image" Target="../media/image-8-1.png"/><Relationship Id="rId8" Type="http://schemas.openxmlformats.org/officeDocument/2006/relationships/image" Target="../media/image-8-2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2EDE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87" y="92943"/>
            <a:ext cx="3305026" cy="49575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1559644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spc="-49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Морфемика как раздел науки о русском языке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3925119" y="2520776"/>
            <a:ext cx="4722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Что считать морфемой, как доказать морфемный разбор и где границы этого раздела лингвистики — чёткие правила без лишних отступлений.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3925119" y="3057227"/>
            <a:ext cx="936054" cy="188565"/>
          </a:xfrm>
          <a:prstGeom prst="roundRect">
            <a:avLst>
              <a:gd name="adj" fmla="val 22104"/>
            </a:avLst>
          </a:prstGeom>
          <a:solidFill>
            <a:srgbClr val="E8E6E3"/>
          </a:solidFill>
          <a:ln/>
        </p:spPr>
      </p:sp>
      <p:sp>
        <p:nvSpPr>
          <p:cNvPr id="7" name="Text 4"/>
          <p:cNvSpPr/>
          <p:nvPr/>
        </p:nvSpPr>
        <p:spPr>
          <a:xfrm>
            <a:off x="3999533" y="3094434"/>
            <a:ext cx="1244426" cy="114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РУССКИЙ ЯЗЫК</a:t>
            </a:r>
            <a:endParaRPr lang="en-US" sz="750" dirty="0"/>
          </a:p>
        </p:txBody>
      </p:sp>
      <p:sp>
        <p:nvSpPr>
          <p:cNvPr id="8" name="Shape 5"/>
          <p:cNvSpPr/>
          <p:nvPr/>
        </p:nvSpPr>
        <p:spPr>
          <a:xfrm>
            <a:off x="4923160" y="3057227"/>
            <a:ext cx="839539" cy="188565"/>
          </a:xfrm>
          <a:prstGeom prst="roundRect">
            <a:avLst>
              <a:gd name="adj" fmla="val 22104"/>
            </a:avLst>
          </a:prstGeom>
          <a:noFill/>
          <a:ln w="4763">
            <a:solidFill>
              <a:srgbClr val="9C928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97574" y="3094434"/>
            <a:ext cx="1147911" cy="114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50" dirty="0">
                <a:solidFill>
                  <a:srgbClr val="9C9283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МОРФЕМИКА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3925119" y="3385319"/>
            <a:ext cx="5179963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Сайфудинова Динора Михайловна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05123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spc="-49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Морфемика отвечает на один вопрос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06822" y="1678707"/>
            <a:ext cx="4103191" cy="2359670"/>
          </a:xfrm>
          <a:prstGeom prst="roundRect">
            <a:avLst>
              <a:gd name="adj" fmla="val 3785"/>
            </a:avLst>
          </a:prstGeom>
          <a:solidFill>
            <a:srgbClr val="9C9283"/>
          </a:solidFill>
          <a:ln/>
        </p:spPr>
      </p:sp>
      <p:sp>
        <p:nvSpPr>
          <p:cNvPr id="4" name="Text 2"/>
          <p:cNvSpPr/>
          <p:nvPr/>
        </p:nvSpPr>
        <p:spPr>
          <a:xfrm>
            <a:off x="530796" y="1802681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Что изучает морфемика?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30796" y="2120503"/>
            <a:ext cx="3855244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Морфемика как самостоятельный раздел науки о языке изучает </a:t>
            </a:r>
            <a:pPr algn="l" indent="0" marL="0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наименьшую значимую единицу слова — морфему</a:t>
            </a:r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. Это не просто технический «срез» слова на части, а осмысленный анализ, в котором каждая выделенная часть несёт собственное значение.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728046" y="1802681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Два ключевых вопроса раздела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728046" y="2136056"/>
            <a:ext cx="279053" cy="279053"/>
          </a:xfrm>
          <a:prstGeom prst="roundRect">
            <a:avLst>
              <a:gd name="adj" fmla="val 18670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sx="100000" sy="100000" kx="0" ky="0" algn="bl" rotWithShape="0" blurRad="127" dist="15240" dir="2700000">
              <a:srgbClr val="ccc4b8">
                <a:alpha val="10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774555" y="2159310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spc="-29" kern="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1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5131073" y="2178695"/>
            <a:ext cx="352157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Что является морфемой?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31073" y="2496517"/>
            <a:ext cx="3521571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Что в слове считается наименьшей значимой единицей и по каким критериям она выделяется.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728046" y="3141464"/>
            <a:ext cx="279053" cy="279053"/>
          </a:xfrm>
          <a:prstGeom prst="roundRect">
            <a:avLst>
              <a:gd name="adj" fmla="val 18670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sx="100000" sy="100000" kx="0" ky="0" algn="bl" rotWithShape="0" blurRad="127" dist="15240" dir="2700000">
              <a:srgbClr val="ccc4b8">
                <a:alpha val="10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774555" y="3164718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spc="-29" kern="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2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5131073" y="3184103"/>
            <a:ext cx="352157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Как морфемный состав связан со значением?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131073" y="3501926"/>
            <a:ext cx="3521571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Как структура слова определяет его лексическое и грамматическое значение.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2EDE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52" y="90041"/>
            <a:ext cx="3308896" cy="49633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344314"/>
            <a:ext cx="4722763" cy="375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50" spc="-47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Морфема: «клетка» слова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3925119" y="894383"/>
            <a:ext cx="4722763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Морфема — это </a:t>
            </a:r>
            <a:pPr algn="l" indent="0" marL="0">
              <a:lnSpc>
                <a:spcPct val="131000"/>
              </a:lnSpc>
              <a:buNone/>
            </a:pPr>
            <a:r>
              <a:rPr lang="en-US" sz="9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основная структурная единица строения слова</a:t>
            </a:r>
            <a:pPr algn="l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его минимальный значимый элемент. Подобно тому, как клетка является наименьшей единицей живого организма, морфема — наименьшая «живая» часть слова, обладающая самостоятельной функцией и значением.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3925119" y="1782217"/>
            <a:ext cx="1496616" cy="2226469"/>
          </a:xfrm>
          <a:prstGeom prst="roundRect">
            <a:avLst>
              <a:gd name="adj" fmla="val 3372"/>
            </a:avLst>
          </a:prstGeom>
          <a:solidFill>
            <a:srgbClr val="FDFBF7"/>
          </a:solidFill>
          <a:ln w="14288">
            <a:solidFill>
              <a:srgbClr val="E6DED2"/>
            </a:solidFill>
            <a:prstDash val="solid"/>
          </a:ln>
          <a:effectLst>
            <a:outerShdw sx="100000" sy="100000" kx="0" ky="0" algn="bl" rotWithShape="0" blurRad="127" dist="15240" dir="2700000">
              <a:srgbClr val="e6ded2">
                <a:alpha val="10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4059510" y="1916609"/>
            <a:ext cx="1227832" cy="375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spc="-24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Морфема значима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059510" y="2361902"/>
            <a:ext cx="1227832" cy="1324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Каждая морфема несёт либо лексическое, либо грамматическое значение — бессмысленных морфем не бывает.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538118" y="1782217"/>
            <a:ext cx="1496690" cy="2226469"/>
          </a:xfrm>
          <a:prstGeom prst="roundRect">
            <a:avLst>
              <a:gd name="adj" fmla="val 3372"/>
            </a:avLst>
          </a:prstGeom>
          <a:solidFill>
            <a:srgbClr val="FDFBF7"/>
          </a:solidFill>
          <a:ln w="14288">
            <a:solidFill>
              <a:srgbClr val="E6DED2"/>
            </a:solidFill>
            <a:prstDash val="solid"/>
          </a:ln>
          <a:effectLst>
            <a:outerShdw sx="100000" sy="100000" kx="0" ky="0" algn="bl" rotWithShape="0" blurRad="127" dist="15240" dir="2700000">
              <a:srgbClr val="e6ded2">
                <a:alpha val="10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5672510" y="1916609"/>
            <a:ext cx="1227906" cy="375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spc="-24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Морфема неделима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5672510" y="2361902"/>
            <a:ext cx="1227906" cy="113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Морфему нельзя разделить на более мелкие значимые части — это её ключевой критерий минимальности.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7151191" y="1782217"/>
            <a:ext cx="1496690" cy="2226469"/>
          </a:xfrm>
          <a:prstGeom prst="roundRect">
            <a:avLst>
              <a:gd name="adj" fmla="val 3372"/>
            </a:avLst>
          </a:prstGeom>
          <a:solidFill>
            <a:srgbClr val="FDFBF7"/>
          </a:solidFill>
          <a:ln w="14288">
            <a:solidFill>
              <a:srgbClr val="E6DED2"/>
            </a:solidFill>
            <a:prstDash val="solid"/>
          </a:ln>
          <a:effectLst>
            <a:outerShdw sx="100000" sy="100000" kx="0" ky="0" algn="bl" rotWithShape="0" blurRad="127" dist="15240" dir="2700000">
              <a:srgbClr val="e6ded2">
                <a:alpha val="10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7285583" y="1916609"/>
            <a:ext cx="1227906" cy="56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spc="-24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Разбор объясняет смысл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7285583" y="2549649"/>
            <a:ext cx="1227906" cy="1324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Правильный морфемный анализ не просто «нарезает» слово — он </a:t>
            </a:r>
            <a:pPr algn="l" indent="0" marL="0">
              <a:lnSpc>
                <a:spcPct val="131000"/>
              </a:lnSpc>
              <a:buNone/>
            </a:pPr>
            <a:r>
              <a:rPr lang="en-US" sz="900" i="1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объясняет значение</a:t>
            </a:r>
            <a:pPr algn="l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через состав.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3925119" y="4139580"/>
            <a:ext cx="4722763" cy="659532"/>
          </a:xfrm>
          <a:prstGeom prst="roundRect">
            <a:avLst>
              <a:gd name="adj" fmla="val 7653"/>
            </a:avLst>
          </a:prstGeom>
          <a:solidFill>
            <a:srgbClr val="E8E6E3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223" y="4304630"/>
            <a:ext cx="150168" cy="120104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315495" y="4285952"/>
            <a:ext cx="4212282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Морфемный разбор должен давать </a:t>
            </a:r>
            <a:pPr algn="l" indent="0" marL="0">
              <a:lnSpc>
                <a:spcPct val="131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смысл</a:t>
            </a:r>
            <a:pPr algn="l" indent="0" marL="0">
              <a:lnSpc>
                <a:spcPct val="131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а не только формальную «нарезку» на части.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41114"/>
            <a:ext cx="815176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Где заканчивается морфемика и начинается другое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96119" y="596950"/>
            <a:ext cx="8608963" cy="7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Морфемика чётко разграничивается с соседними лингвистическими разделами. Понимание этих границ — ключевое условие грамотного анализа.</a:t>
            </a:r>
            <a:endParaRPr lang="en-US" sz="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706115"/>
            <a:ext cx="7315200" cy="4114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4855741"/>
            <a:ext cx="8151763" cy="1486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Морфемика 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фиксирует состав</a:t>
            </a:r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уже существующего слова. Словообразование объясняет 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процесс создания</a:t>
            </a:r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нового слова. Морфология занимается 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грамматическими категориями</a:t>
            </a:r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и классами слов. Смешивать эти разделы при анализе — методическая ошибка.</a:t>
            </a:r>
            <a:endParaRPr lang="en-US" sz="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2EDE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215" y="82823"/>
            <a:ext cx="3318570" cy="497785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399083"/>
            <a:ext cx="4722763" cy="6905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150" spc="-43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Как оформлялось учение: ключевые идеи</a:t>
            </a:r>
            <a:endParaRPr lang="en-US" sz="2150" dirty="0"/>
          </a:p>
        </p:txBody>
      </p:sp>
      <p:sp>
        <p:nvSpPr>
          <p:cNvPr id="5" name="Shape 2"/>
          <p:cNvSpPr/>
          <p:nvPr/>
        </p:nvSpPr>
        <p:spPr>
          <a:xfrm>
            <a:off x="4049390" y="1237208"/>
            <a:ext cx="14288" cy="3507135"/>
          </a:xfrm>
          <a:prstGeom prst="roundRect">
            <a:avLst>
              <a:gd name="adj" fmla="val 49998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4159374" y="1354336"/>
            <a:ext cx="331366" cy="14288"/>
          </a:xfrm>
          <a:prstGeom prst="roundRect">
            <a:avLst>
              <a:gd name="adj" fmla="val 49998"/>
            </a:avLst>
          </a:prstGeom>
          <a:solidFill>
            <a:srgbClr val="CCC4B8"/>
          </a:solidFill>
          <a:ln/>
        </p:spPr>
      </p:sp>
      <p:sp>
        <p:nvSpPr>
          <p:cNvPr id="7" name="Shape 4"/>
          <p:cNvSpPr/>
          <p:nvPr/>
        </p:nvSpPr>
        <p:spPr>
          <a:xfrm>
            <a:off x="3925119" y="1237208"/>
            <a:ext cx="248543" cy="248543"/>
          </a:xfrm>
          <a:prstGeom prst="roundRect">
            <a:avLst>
              <a:gd name="adj" fmla="val 18669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sx="100000" sy="100000" kx="0" ky="0" algn="bl" rotWithShape="0" blurRad="127" dist="13970" dir="2700000">
              <a:srgbClr val="ccc4b8">
                <a:alpha val="10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3966567" y="1257933"/>
            <a:ext cx="165646" cy="2070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601766" y="1275159"/>
            <a:ext cx="4046116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spc="-22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Бодуэн де Куртенэ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601766" y="1506810"/>
            <a:ext cx="4046116" cy="334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Введено само понятие </a:t>
            </a:r>
            <a:pPr algn="l" indent="0" marL="0">
              <a:lnSpc>
                <a:spcPct val="126000"/>
              </a:lnSpc>
              <a:buNone/>
            </a:pPr>
            <a:r>
              <a:rPr lang="en-US" sz="8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«морфема»</a:t>
            </a:r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— выделена наименьшая значимая единица языка. Именно он разграничил звук и значимую единицу.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159374" y="2154957"/>
            <a:ext cx="331366" cy="14288"/>
          </a:xfrm>
          <a:prstGeom prst="roundRect">
            <a:avLst>
              <a:gd name="adj" fmla="val 49998"/>
            </a:avLst>
          </a:prstGeom>
          <a:solidFill>
            <a:srgbClr val="CCC4B8"/>
          </a:solidFill>
          <a:ln/>
        </p:spPr>
      </p:sp>
      <p:sp>
        <p:nvSpPr>
          <p:cNvPr id="12" name="Shape 9"/>
          <p:cNvSpPr/>
          <p:nvPr/>
        </p:nvSpPr>
        <p:spPr>
          <a:xfrm>
            <a:off x="3925119" y="2037829"/>
            <a:ext cx="248543" cy="248543"/>
          </a:xfrm>
          <a:prstGeom prst="roundRect">
            <a:avLst>
              <a:gd name="adj" fmla="val 18669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sx="100000" sy="100000" kx="0" ky="0" algn="bl" rotWithShape="0" blurRad="127" dist="13970" dir="2700000">
              <a:srgbClr val="ccc4b8">
                <a:alpha val="10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3966567" y="2058553"/>
            <a:ext cx="165646" cy="2070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4601766" y="2075780"/>
            <a:ext cx="4046116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spc="-22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Ранние грамматики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601766" y="2307431"/>
            <a:ext cx="4046116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Морфемика долгое время оставалась </a:t>
            </a:r>
            <a:pPr algn="l" indent="0" marL="0">
              <a:lnSpc>
                <a:spcPct val="126000"/>
              </a:lnSpc>
              <a:buNone/>
            </a:pPr>
            <a:r>
              <a:rPr lang="en-US" sz="8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внутри более широких разделов</a:t>
            </a:r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— самостоятельного статуса не имела, изучалась в рамках грамматики.</a:t>
            </a:r>
            <a:endParaRPr lang="en-US" sz="850" dirty="0"/>
          </a:p>
        </p:txBody>
      </p:sp>
      <p:sp>
        <p:nvSpPr>
          <p:cNvPr id="16" name="Shape 13"/>
          <p:cNvSpPr/>
          <p:nvPr/>
        </p:nvSpPr>
        <p:spPr>
          <a:xfrm>
            <a:off x="4159374" y="3122712"/>
            <a:ext cx="331366" cy="14288"/>
          </a:xfrm>
          <a:prstGeom prst="roundRect">
            <a:avLst>
              <a:gd name="adj" fmla="val 49998"/>
            </a:avLst>
          </a:prstGeom>
          <a:solidFill>
            <a:srgbClr val="CCC4B8"/>
          </a:solidFill>
          <a:ln/>
        </p:spPr>
      </p:sp>
      <p:sp>
        <p:nvSpPr>
          <p:cNvPr id="17" name="Shape 14"/>
          <p:cNvSpPr/>
          <p:nvPr/>
        </p:nvSpPr>
        <p:spPr>
          <a:xfrm>
            <a:off x="3925119" y="3005584"/>
            <a:ext cx="248543" cy="248543"/>
          </a:xfrm>
          <a:prstGeom prst="roundRect">
            <a:avLst>
              <a:gd name="adj" fmla="val 18669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sx="100000" sy="100000" kx="0" ky="0" algn="bl" rotWithShape="0" blurRad="127" dist="13970" dir="2700000">
              <a:srgbClr val="ccc4b8">
                <a:alpha val="10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3966567" y="3026308"/>
            <a:ext cx="165646" cy="2070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4601766" y="3043535"/>
            <a:ext cx="4046116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spc="-22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Морфологическая теория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4601766" y="3275186"/>
            <a:ext cx="4046116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Подчёркнуто взаимодействие </a:t>
            </a:r>
            <a:pPr algn="l" indent="0" marL="0">
              <a:lnSpc>
                <a:spcPct val="126000"/>
              </a:lnSpc>
              <a:buNone/>
            </a:pPr>
            <a:r>
              <a:rPr lang="en-US" sz="8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лексического и грамматического значения</a:t>
            </a:r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в слове — подготовлена почва для полноценного морфемного анализа.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4159374" y="4090467"/>
            <a:ext cx="331366" cy="14288"/>
          </a:xfrm>
          <a:prstGeom prst="roundRect">
            <a:avLst>
              <a:gd name="adj" fmla="val 49998"/>
            </a:avLst>
          </a:prstGeom>
          <a:solidFill>
            <a:srgbClr val="CCC4B8"/>
          </a:solidFill>
          <a:ln/>
        </p:spPr>
      </p:sp>
      <p:sp>
        <p:nvSpPr>
          <p:cNvPr id="22" name="Shape 19"/>
          <p:cNvSpPr/>
          <p:nvPr/>
        </p:nvSpPr>
        <p:spPr>
          <a:xfrm>
            <a:off x="3925119" y="3973339"/>
            <a:ext cx="248543" cy="248543"/>
          </a:xfrm>
          <a:prstGeom prst="roundRect">
            <a:avLst>
              <a:gd name="adj" fmla="val 18669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sx="100000" sy="100000" kx="0" ky="0" algn="bl" rotWithShape="0" blurRad="127" dist="13970" dir="2700000">
              <a:srgbClr val="ccc4b8">
                <a:alpha val="100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3966567" y="3994063"/>
            <a:ext cx="165646" cy="2070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4601766" y="4011290"/>
            <a:ext cx="4046116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spc="-22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Фортунатов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4601766" y="4242941"/>
            <a:ext cx="4046116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Разграничены </a:t>
            </a:r>
            <a:pPr algn="l" indent="0" marL="0">
              <a:lnSpc>
                <a:spcPct val="126000"/>
              </a:lnSpc>
              <a:buNone/>
            </a:pPr>
            <a:r>
              <a:rPr lang="en-US" sz="8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словоизменение и словообразование</a:t>
            </a:r>
            <a:pPr algn="l" indent="0" marL="0">
              <a:lnSpc>
                <a:spcPct val="126000"/>
              </a:lnSpc>
              <a:buNone/>
            </a:pPr>
            <a:r>
              <a:rPr lang="en-US" sz="8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— морфемика получила возможность работать с производностью и структурой отдельно.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64778"/>
            <a:ext cx="8151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spc="-49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Второй узел: лексическое и грамматическое значение в слове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2049884"/>
            <a:ext cx="434727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Суть теоретического сдвига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2367707"/>
            <a:ext cx="4347270" cy="1699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В морфологической теории было особо подчёркнуто, что слово — не просто носитель одного флексионного показателя, а 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единство лексического и грамматического значений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. Это означало, что формальный анализ одних окончаний недостаточен.</a:t>
            </a:r>
            <a:endParaRPr lang="en-US" sz="9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Следствием стало требование анализировать </a:t>
            </a:r>
            <a:pPr algn="l" indent="0" marL="0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смысловые связи</a:t>
            </a:r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между частями слова — не только фиксировать формальные показатели, но и объяснять, как части слова участвуют в формировании общего значения.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61421" y="1925910"/>
            <a:ext cx="3680445" cy="2252737"/>
          </a:xfrm>
          <a:prstGeom prst="roundRect">
            <a:avLst>
              <a:gd name="adj" fmla="val 3965"/>
            </a:avLst>
          </a:prstGeom>
          <a:solidFill>
            <a:srgbClr val="A8B8A2"/>
          </a:solidFill>
          <a:ln/>
        </p:spPr>
      </p:sp>
      <p:sp>
        <p:nvSpPr>
          <p:cNvPr id="6" name="Text 4"/>
          <p:cNvSpPr/>
          <p:nvPr/>
        </p:nvSpPr>
        <p:spPr>
          <a:xfrm>
            <a:off x="5185395" y="2049884"/>
            <a:ext cx="343249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Что это дало морфемике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185395" y="2367707"/>
            <a:ext cx="3432497" cy="1519386"/>
          </a:xfrm>
          <a:prstGeom prst="rect">
            <a:avLst/>
          </a:prstGeom>
          <a:noFill/>
          <a:ln/>
        </p:spPr>
        <p:txBody>
          <a:bodyPr wrap="square" lIns="0" tIns="49619" rIns="0" bIns="0" rtlCol="0" anchor="t">
            <a:normAutofit/>
          </a:bodyPr>
          <a:lstStyle/>
          <a:p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Морфемика вышла за рамки чисто формального описания</a:t>
            </a:r>
            <a:endParaRPr lang="en-US" sz="950" dirty="0"/>
          </a:p>
          <a:p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Разбор стал требовать обоснования через значение</a:t>
            </a:r>
            <a:endParaRPr lang="en-US" sz="950" dirty="0"/>
          </a:p>
          <a:p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Появился принцип: </a:t>
            </a:r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000000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структура объясняет смысл</a:t>
            </a:r>
            <a:endParaRPr lang="en-US" sz="950" dirty="0"/>
          </a:p>
          <a:p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Граница между «формой» и «содержанием» морфемы осмыслена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F2EDE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6020" y="91529"/>
            <a:ext cx="3306961" cy="496044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387028"/>
            <a:ext cx="4722763" cy="7630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spc="-48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Разделение словоизменения и словообразования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96119" y="1330300"/>
            <a:ext cx="4722763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Ф. Ф. Фортунатов провёл принципиальное разграничение: </a:t>
            </a:r>
            <a:pPr algn="l" indent="0" marL="0">
              <a:lnSpc>
                <a:spcPct val="132000"/>
              </a:lnSpc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словоизменение</a:t>
            </a:r>
            <a:pPr algn="l" indent="0" marL="0">
              <a:lnSpc>
                <a:spcPct val="132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— это изменение одного и того же слова по формам (падежам, числам, временам), а </a:t>
            </a:r>
            <a:pPr algn="l" indent="0" marL="0">
              <a:lnSpc>
                <a:spcPct val="132000"/>
              </a:lnSpc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словообразование</a:t>
            </a:r>
            <a:pPr algn="l" indent="0" marL="0">
              <a:lnSpc>
                <a:spcPct val="132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— создание нового слова с новым лексическим значением.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496119" y="2240905"/>
            <a:ext cx="4722763" cy="1798737"/>
          </a:xfrm>
          <a:prstGeom prst="roundRect">
            <a:avLst>
              <a:gd name="adj" fmla="val 2851"/>
            </a:avLst>
          </a:prstGeom>
          <a:solidFill>
            <a:srgbClr val="F2EDE5"/>
          </a:solidFill>
          <a:ln w="4763">
            <a:solidFill>
              <a:srgbClr val="CCC4B8"/>
            </a:solidFill>
            <a:prstDash val="solid"/>
          </a:ln>
          <a:effectLst>
            <a:outerShdw sx="100000" sy="100000" kx="0" ky="0" algn="bl" rotWithShape="0" blurRad="127" dist="15240" dir="2700000">
              <a:srgbClr val="ccc4b8">
                <a:alpha val="10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00881" y="2245668"/>
            <a:ext cx="4713238" cy="894606"/>
          </a:xfrm>
          <a:custGeom>
            <a:avLst/>
            <a:gdLst/>
            <a:ahLst/>
            <a:cxnLst/>
            <a:rect l="l" t="t" r="r" b="b"/>
            <a:pathLst>
              <a:path w="4713238" h="894606">
                <a:moveTo>
                  <a:pt x="42738" y="0"/>
                </a:moveTo>
                <a:lnTo>
                  <a:pt x="4670500" y="0"/>
                </a:lnTo>
                <a:arcTo hR="42738" wR="42738" stAng="16200000" swAng="5400000"/>
                <a:lnTo>
                  <a:pt x="4713238" y="894606"/>
                </a:lnTo>
                <a:lnTo>
                  <a:pt x="0" y="894606"/>
                </a:lnTo>
                <a:lnTo>
                  <a:pt x="0" y="42738"/>
                </a:lnTo>
                <a:arcTo hR="42738" wR="42738" stAng="10800000" swAng="5400000"/>
                <a:close/>
              </a:path>
            </a:pathLst>
          </a:custGeom>
          <a:solidFill>
            <a:srgbClr val="F2EDE5"/>
          </a:solidFill>
          <a:ln/>
        </p:spPr>
      </p:sp>
      <p:sp>
        <p:nvSpPr>
          <p:cNvPr id="8" name="Text 5"/>
          <p:cNvSpPr/>
          <p:nvPr/>
        </p:nvSpPr>
        <p:spPr>
          <a:xfrm>
            <a:off x="622920" y="2367707"/>
            <a:ext cx="4469160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Словоизменение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22920" y="2630537"/>
            <a:ext cx="4469160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Стол → стола → столу → столом. Одно слово, разные формы. Меняются </a:t>
            </a:r>
            <a:pPr algn="l" indent="0" marL="0">
              <a:lnSpc>
                <a:spcPct val="132000"/>
              </a:lnSpc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флексии</a:t>
            </a:r>
            <a:pPr algn="l" indent="0" marL="0">
              <a:lnSpc>
                <a:spcPct val="132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лексическое значение остаётся тем же.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500881" y="3140273"/>
            <a:ext cx="4713238" cy="894606"/>
          </a:xfrm>
          <a:custGeom>
            <a:avLst/>
            <a:gdLst/>
            <a:ahLst/>
            <a:cxnLst/>
            <a:rect l="l" t="t" r="r" b="b"/>
            <a:pathLst>
              <a:path w="4713238" h="894606">
                <a:moveTo>
                  <a:pt x="0" y="0"/>
                </a:moveTo>
                <a:lnTo>
                  <a:pt x="4713238" y="0"/>
                </a:lnTo>
                <a:lnTo>
                  <a:pt x="4713238" y="851868"/>
                </a:lnTo>
                <a:arcTo hR="42738" wR="42738" stAng="0" swAng="5400000"/>
                <a:lnTo>
                  <a:pt x="42738" y="894606"/>
                </a:lnTo>
                <a:arcTo hR="42738" wR="42738" stAng="5400000" swAng="5400000"/>
                <a:lnTo>
                  <a:pt x="0" y="0"/>
                </a:lnTo>
                <a:close/>
              </a:path>
            </a:pathLst>
          </a:custGeom>
          <a:solidFill>
            <a:srgbClr val="F2EDE5"/>
          </a:solidFill>
          <a:ln/>
        </p:spPr>
      </p:sp>
      <p:sp>
        <p:nvSpPr>
          <p:cNvPr id="11" name="Shape 8"/>
          <p:cNvSpPr/>
          <p:nvPr/>
        </p:nvSpPr>
        <p:spPr>
          <a:xfrm>
            <a:off x="500881" y="3140273"/>
            <a:ext cx="4713238" cy="14288"/>
          </a:xfrm>
          <a:prstGeom prst="roundRect">
            <a:avLst>
              <a:gd name="adj" fmla="val 49998"/>
            </a:avLst>
          </a:prstGeom>
          <a:solidFill>
            <a:srgbClr val="CCC4B8"/>
          </a:solidFill>
          <a:ln/>
        </p:spPr>
      </p:sp>
      <p:sp>
        <p:nvSpPr>
          <p:cNvPr id="12" name="Text 9"/>
          <p:cNvSpPr/>
          <p:nvPr/>
        </p:nvSpPr>
        <p:spPr>
          <a:xfrm>
            <a:off x="622920" y="3262312"/>
            <a:ext cx="4469160" cy="190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Словообразование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22920" y="3525143"/>
            <a:ext cx="4469160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Стол → столик → столовый → столоначальник. Новые слова с </a:t>
            </a:r>
            <a:pPr algn="l" indent="0" marL="0">
              <a:lnSpc>
                <a:spcPct val="132000"/>
              </a:lnSpc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новыми значениями</a:t>
            </a:r>
            <a:pPr algn="l" indent="0" marL="0">
              <a:lnSpc>
                <a:spcPct val="132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. Морфемика фиксирует состав каждого из них.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496119" y="4174852"/>
            <a:ext cx="4722763" cy="5815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Для морфемики это разграничение принципиально: она работает с </a:t>
            </a:r>
            <a:pPr algn="l" indent="0" marL="0">
              <a:lnSpc>
                <a:spcPct val="132000"/>
              </a:lnSpc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морфемной структурой и производностью</a:t>
            </a:r>
            <a:pPr algn="l" indent="0" marL="0">
              <a:lnSpc>
                <a:spcPct val="132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конкретного слова, а не с парадигмой форм или механизмом порождения новых слов.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75568"/>
            <a:ext cx="8151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spc="-49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Как морфемика доказывает разбор: метод «значение → структура»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2627" y="2002482"/>
            <a:ext cx="186035" cy="1860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99145" y="1998687"/>
            <a:ext cx="359531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Шаг 1. Установить значение слова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99145" y="2266950"/>
            <a:ext cx="3595315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Прежде чем выделять морфемы, нужно понять, что слово означает и к какой части речи относится. Значение определяет структуру.</a:t>
            </a:r>
            <a:endParaRPr lang="en-US" sz="9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5974" y="2002482"/>
            <a:ext cx="186035" cy="1860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052492" y="1998687"/>
            <a:ext cx="35953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Шаг 2. Найти словообразовательные связи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5052492" y="2266950"/>
            <a:ext cx="3595390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Морфема «видна» там, где есть </a:t>
            </a:r>
            <a:pPr algn="l" indent="0" marL="0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производность</a:t>
            </a:r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: если слово образовано от другого, граница между производящей основой и аффиксом — граница морфем.</a:t>
            </a:r>
            <a:endParaRPr lang="en-US" sz="9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2627" y="3114154"/>
            <a:ext cx="186035" cy="18603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99145" y="3110359"/>
            <a:ext cx="3595315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Шаг 3. Разграничить морфемный состав и процесс словообразования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899145" y="3572470"/>
            <a:ext cx="3595315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Морфемный состав — это </a:t>
            </a:r>
            <a:pPr algn="l" indent="0" marL="0">
              <a:lnSpc>
                <a:spcPct val="133000"/>
              </a:lnSpc>
              <a:buNone/>
            </a:pPr>
            <a:r>
              <a:rPr lang="en-US" sz="950" i="1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итоговая структура</a:t>
            </a:r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слова. Словообразование — </a:t>
            </a:r>
            <a:pPr algn="l" indent="0" marL="0">
              <a:lnSpc>
                <a:spcPct val="133000"/>
              </a:lnSpc>
              <a:buNone/>
            </a:pPr>
            <a:r>
              <a:rPr lang="en-US" sz="950" i="1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процесс</a:t>
            </a:r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как слово было создано. Это разные объекты анализа.</a:t>
            </a:r>
            <a:endParaRPr lang="en-US" sz="9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95974" y="3114154"/>
            <a:ext cx="186035" cy="18603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052492" y="3110359"/>
            <a:ext cx="3595390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Шаг 4. Проверить каждую морфему через значение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5052492" y="3572470"/>
            <a:ext cx="3595390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Каждая выделенная часть должна иметь самостоятельное значение и подтверждаться другими словами с той же морфемой.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33822"/>
            <a:ext cx="8151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spc="-49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Морфонология: почему чередования не игнорируются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2018928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Что такое морфонологические чередования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2336750"/>
            <a:ext cx="3924598" cy="15008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Морфонология изучает 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чередования звуков на стыке морфем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. Эти чередования выполняют морфологическую функцию: они сигнализируют о границе морфем или об изменении грамматической формы.</a:t>
            </a:r>
            <a:endParaRPr lang="en-US" sz="9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Примеры: </a:t>
            </a:r>
            <a:pPr algn="l" indent="0" marL="0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рука → ручка</a:t>
            </a:r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(к/ч), </a:t>
            </a:r>
            <a:pPr algn="l" indent="0" marL="0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писать → пишу</a:t>
            </a:r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(с/ш), </a:t>
            </a:r>
            <a:pPr algn="l" indent="0" marL="0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друг → друзья</a:t>
            </a:r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(г/з). Звуковая оболочка морфемы меняется, но её роль в слове сохраняется.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638749" y="1894954"/>
            <a:ext cx="4103191" cy="2314649"/>
          </a:xfrm>
          <a:prstGeom prst="roundRect">
            <a:avLst>
              <a:gd name="adj" fmla="val 3859"/>
            </a:avLst>
          </a:prstGeom>
          <a:solidFill>
            <a:srgbClr val="9C9283"/>
          </a:solidFill>
          <a:ln/>
        </p:spPr>
      </p:sp>
      <p:sp>
        <p:nvSpPr>
          <p:cNvPr id="6" name="Text 4"/>
          <p:cNvSpPr/>
          <p:nvPr/>
        </p:nvSpPr>
        <p:spPr>
          <a:xfrm>
            <a:off x="4762723" y="2018928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spc="-24" kern="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Правило для морфемного разбора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62723" y="2336750"/>
            <a:ext cx="431244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При разборе необходимо учитывать: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762723" y="2646834"/>
            <a:ext cx="3855244" cy="1519386"/>
          </a:xfrm>
          <a:prstGeom prst="rect">
            <a:avLst/>
          </a:prstGeom>
          <a:noFill/>
          <a:ln/>
        </p:spPr>
        <p:txBody>
          <a:bodyPr wrap="square" lIns="0" tIns="49619" rIns="0" bIns="0" rtlCol="0" anchor="t">
            <a:normAutofit/>
          </a:bodyPr>
          <a:lstStyle/>
          <a:p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Чередование </a:t>
            </a:r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000000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не уничтожает</a:t>
            </a:r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морфему — это лишь изменение её фонетической формы</a:t>
            </a:r>
            <a:endParaRPr lang="en-US" sz="950" dirty="0"/>
          </a:p>
          <a:p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Морфема сохраняет </a:t>
            </a:r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000000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ту же морфологическую роль</a:t>
            </a:r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что и в «базовой» форме</a:t>
            </a:r>
            <a:endParaRPr lang="en-US" sz="950" dirty="0"/>
          </a:p>
          <a:p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Варианты одной морфемы называются </a:t>
            </a:r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000000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алломорфами</a:t>
            </a:r>
            <a:endParaRPr lang="en-US" sz="950" dirty="0"/>
          </a:p>
          <a:p>
            <a:pPr algn="l" marL="193040" indent="-193040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Игнорировать чередования при разборе — значит допускать ошибку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55922"/>
            <a:ext cx="8151763" cy="357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50" spc="-45" kern="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Итоговые правила морфемного анализа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496119" y="924074"/>
            <a:ext cx="8608963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Четыре правила, которые составляют ядро морфемики как раздела науки о русском языке.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96119" y="1218456"/>
            <a:ext cx="4023196" cy="1455986"/>
          </a:xfrm>
          <a:prstGeom prst="roundRect">
            <a:avLst>
              <a:gd name="adj" fmla="val 3299"/>
            </a:avLst>
          </a:prstGeom>
          <a:solidFill>
            <a:srgbClr val="F2EDE5"/>
          </a:solidFill>
          <a:ln w="4763">
            <a:solidFill>
              <a:srgbClr val="E6DED2"/>
            </a:solidFill>
            <a:prstDash val="solid"/>
          </a:ln>
          <a:effectLst>
            <a:outerShdw sx="100000" sy="100000" kx="0" ky="0" algn="bl" rotWithShape="0" blurRad="127" dist="13970" dir="2700000">
              <a:srgbClr val="e6ded2">
                <a:alpha val="10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15181" y="1337518"/>
            <a:ext cx="343049" cy="343049"/>
          </a:xfrm>
          <a:prstGeom prst="ellipse">
            <a:avLst/>
          </a:prstGeom>
          <a:solidFill>
            <a:srgbClr val="E6DED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9538" y="1431801"/>
            <a:ext cx="154335" cy="15433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15181" y="1785938"/>
            <a:ext cx="3785071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spc="-23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Правило 1. Морфема — значимая единица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15181" y="2027858"/>
            <a:ext cx="3785071" cy="3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Морфема — наименьшая значимая часть слова. Разбор обязан </a:t>
            </a:r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объяснять смысл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а не только формально делить слово на части.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624685" y="1218456"/>
            <a:ext cx="4023196" cy="1455986"/>
          </a:xfrm>
          <a:prstGeom prst="roundRect">
            <a:avLst>
              <a:gd name="adj" fmla="val 3299"/>
            </a:avLst>
          </a:prstGeom>
          <a:solidFill>
            <a:srgbClr val="F2EDE5"/>
          </a:solidFill>
          <a:ln w="4763">
            <a:solidFill>
              <a:srgbClr val="E6DED2"/>
            </a:solidFill>
            <a:prstDash val="solid"/>
          </a:ln>
          <a:effectLst>
            <a:outerShdw sx="100000" sy="100000" kx="0" ky="0" algn="bl" rotWithShape="0" blurRad="127" dist="13970" dir="2700000">
              <a:srgbClr val="e6ded2">
                <a:alpha val="10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43748" y="1337518"/>
            <a:ext cx="343049" cy="343049"/>
          </a:xfrm>
          <a:prstGeom prst="ellipse">
            <a:avLst/>
          </a:prstGeom>
          <a:solidFill>
            <a:srgbClr val="E6DED2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38105" y="1431801"/>
            <a:ext cx="154335" cy="15433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43748" y="1785938"/>
            <a:ext cx="3785071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spc="-23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Правило 2. Разграничивай разделы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4743748" y="2027858"/>
            <a:ext cx="3785071" cy="5275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Морфемика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— части слова. </a:t>
            </a:r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Морфология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— категории слов. </a:t>
            </a:r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Словообразование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— создание новых слов. Смешивать эти уровни анализа недопустимо.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496119" y="2779812"/>
            <a:ext cx="4023196" cy="1455986"/>
          </a:xfrm>
          <a:prstGeom prst="roundRect">
            <a:avLst>
              <a:gd name="adj" fmla="val 3299"/>
            </a:avLst>
          </a:prstGeom>
          <a:solidFill>
            <a:srgbClr val="F2EDE5"/>
          </a:solidFill>
          <a:ln w="4763">
            <a:solidFill>
              <a:srgbClr val="E6DED2"/>
            </a:solidFill>
            <a:prstDash val="solid"/>
          </a:ln>
          <a:effectLst>
            <a:outerShdw sx="100000" sy="100000" kx="0" ky="0" algn="bl" rotWithShape="0" blurRad="127" dist="13970" dir="2700000">
              <a:srgbClr val="e6ded2">
                <a:alpha val="10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15181" y="2898874"/>
            <a:ext cx="343049" cy="343049"/>
          </a:xfrm>
          <a:prstGeom prst="ellipse">
            <a:avLst/>
          </a:prstGeom>
          <a:solidFill>
            <a:srgbClr val="E6DED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9538" y="2993157"/>
            <a:ext cx="154335" cy="15433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15181" y="3347293"/>
            <a:ext cx="3785071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spc="-23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Правило 3. Доказывай производностью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615181" y="3589213"/>
            <a:ext cx="3785071" cy="5275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Морфемный состав обоснован там, где есть </a:t>
            </a:r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словообразовательная цепь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. Связи между словами — главное доказательство выделения морфемы.</a:t>
            </a:r>
            <a:endParaRPr lang="en-US" sz="900" dirty="0"/>
          </a:p>
        </p:txBody>
      </p:sp>
      <p:sp>
        <p:nvSpPr>
          <p:cNvPr id="19" name="Shape 14"/>
          <p:cNvSpPr/>
          <p:nvPr/>
        </p:nvSpPr>
        <p:spPr>
          <a:xfrm>
            <a:off x="4624685" y="2779812"/>
            <a:ext cx="4023196" cy="1455986"/>
          </a:xfrm>
          <a:prstGeom prst="roundRect">
            <a:avLst>
              <a:gd name="adj" fmla="val 3299"/>
            </a:avLst>
          </a:prstGeom>
          <a:solidFill>
            <a:srgbClr val="F2EDE5"/>
          </a:solidFill>
          <a:ln w="4763">
            <a:solidFill>
              <a:srgbClr val="E6DED2"/>
            </a:solidFill>
            <a:prstDash val="solid"/>
          </a:ln>
          <a:effectLst>
            <a:outerShdw sx="100000" sy="100000" kx="0" ky="0" algn="bl" rotWithShape="0" blurRad="127" dist="13970" dir="2700000">
              <a:srgbClr val="e6ded2">
                <a:alpha val="10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743748" y="2898874"/>
            <a:ext cx="343049" cy="343049"/>
          </a:xfrm>
          <a:prstGeom prst="ellipse">
            <a:avLst/>
          </a:prstGeom>
          <a:solidFill>
            <a:srgbClr val="E6DED2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38105" y="2993157"/>
            <a:ext cx="154335" cy="15433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743748" y="3347293"/>
            <a:ext cx="3785071" cy="178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spc="-23" kern="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Правило 4. Учитывай чередования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4743748" y="3589213"/>
            <a:ext cx="3785071" cy="5275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Изменение фонетической оболочки морфемы (алломорфы) </a:t>
            </a:r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4C4C4C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не отменяет её роли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. Чередования — часть морфемного анализа, а не исключение из него.</a:t>
            </a:r>
            <a:endParaRPr lang="en-US" sz="900" dirty="0"/>
          </a:p>
        </p:txBody>
      </p:sp>
      <p:sp>
        <p:nvSpPr>
          <p:cNvPr id="24" name="Shape 18"/>
          <p:cNvSpPr/>
          <p:nvPr/>
        </p:nvSpPr>
        <p:spPr>
          <a:xfrm>
            <a:off x="496119" y="4354339"/>
            <a:ext cx="8151763" cy="433239"/>
          </a:xfrm>
          <a:prstGeom prst="roundRect">
            <a:avLst>
              <a:gd name="adj" fmla="val 11086"/>
            </a:avLst>
          </a:prstGeom>
          <a:solidFill>
            <a:srgbClr val="E8E6E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419" y="4502572"/>
            <a:ext cx="142875" cy="11430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867594" y="4488284"/>
            <a:ext cx="8123188" cy="17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Грамотный морфемный анализ всегда идёт от </a:t>
            </a:r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значения к структуре</a:t>
            </a:r>
            <a:pPr algn="l" indent="0" marL="0">
              <a:lnSpc>
                <a:spcPct val="128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а не наоборот.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2026-08-17T19:04:28Z</dcterms:created>
  <dcterms:modified xsi:type="dcterms:W3CDTF">2026-08-17T19:04:28Z</dcterms:modified>
</cp:coreProperties>
</file>